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297" r:id="rId3"/>
    <p:sldId id="258" r:id="rId4"/>
    <p:sldId id="260" r:id="rId5"/>
    <p:sldId id="261" r:id="rId6"/>
    <p:sldId id="262" r:id="rId7"/>
    <p:sldId id="263" r:id="rId8"/>
    <p:sldId id="264" r:id="rId9"/>
    <p:sldId id="298" r:id="rId10"/>
    <p:sldId id="276" r:id="rId11"/>
    <p:sldId id="283" r:id="rId12"/>
    <p:sldId id="284" r:id="rId13"/>
    <p:sldId id="285" r:id="rId14"/>
    <p:sldId id="286" r:id="rId15"/>
    <p:sldId id="277" r:id="rId16"/>
    <p:sldId id="295" r:id="rId17"/>
    <p:sldId id="301" r:id="rId18"/>
    <p:sldId id="302" r:id="rId19"/>
    <p:sldId id="257" r:id="rId20"/>
    <p:sldId id="267" r:id="rId21"/>
    <p:sldId id="268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6" r:id="rId30"/>
    <p:sldId id="274" r:id="rId31"/>
    <p:sldId id="275" r:id="rId32"/>
    <p:sldId id="299" r:id="rId33"/>
    <p:sldId id="270" r:id="rId34"/>
    <p:sldId id="303" r:id="rId35"/>
    <p:sldId id="278" r:id="rId36"/>
    <p:sldId id="279" r:id="rId37"/>
    <p:sldId id="280" r:id="rId38"/>
    <p:sldId id="281" r:id="rId39"/>
    <p:sldId id="304" r:id="rId40"/>
    <p:sldId id="282" r:id="rId41"/>
    <p:sldId id="305" r:id="rId42"/>
    <p:sldId id="306" r:id="rId43"/>
    <p:sldId id="308" r:id="rId44"/>
    <p:sldId id="307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25" r:id="rId62"/>
    <p:sldId id="326" r:id="rId63"/>
    <p:sldId id="327" r:id="rId64"/>
    <p:sldId id="328" r:id="rId65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B8FE4-00DE-43F4-91F1-40ADE7F6181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B9030-AA8D-4D5A-ABE4-BC00151E5A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6024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CED83-8937-497A-968E-BD570A2ECDF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1006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CED83-8937-497A-968E-BD570A2ECDF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8941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CED83-8937-497A-968E-BD570A2ECDF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4278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CED83-8937-497A-968E-BD570A2ECDF9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7326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CED83-8937-497A-968E-BD570A2ECDF9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3248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CED83-8937-497A-968E-BD570A2ECDF9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4148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CED83-8937-497A-968E-BD570A2ECDF9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8569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CED83-8937-497A-968E-BD570A2ECDF9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5090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CED83-8937-497A-968E-BD570A2ECDF9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2537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1563-7BD7-4651-B43B-A7F9EC68F199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28B41-ED4D-4C8E-8415-57BF6866A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4990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1563-7BD7-4651-B43B-A7F9EC68F199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28B41-ED4D-4C8E-8415-57BF6866A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1472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1563-7BD7-4651-B43B-A7F9EC68F199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28B41-ED4D-4C8E-8415-57BF6866A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2948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1563-7BD7-4651-B43B-A7F9EC68F199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28B41-ED4D-4C8E-8415-57BF6866A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4143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1563-7BD7-4651-B43B-A7F9EC68F199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28B41-ED4D-4C8E-8415-57BF6866A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5859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1563-7BD7-4651-B43B-A7F9EC68F199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28B41-ED4D-4C8E-8415-57BF6866A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011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1563-7BD7-4651-B43B-A7F9EC68F199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28B41-ED4D-4C8E-8415-57BF6866A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3775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1563-7BD7-4651-B43B-A7F9EC68F199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28B41-ED4D-4C8E-8415-57BF6866A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7745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1563-7BD7-4651-B43B-A7F9EC68F199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28B41-ED4D-4C8E-8415-57BF6866A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6795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1563-7BD7-4651-B43B-A7F9EC68F199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28B41-ED4D-4C8E-8415-57BF6866A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5654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1563-7BD7-4651-B43B-A7F9EC68F199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28B41-ED4D-4C8E-8415-57BF6866A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2582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31563-7BD7-4651-B43B-A7F9EC68F199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28B41-ED4D-4C8E-8415-57BF6866A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0291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18141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3475" y="2092496"/>
            <a:ext cx="11320123" cy="2387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 задачах воспитания, </a:t>
            </a:r>
            <a:br>
              <a:rPr lang="ru-RU" sz="40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рабочей программе воспитания, </a:t>
            </a:r>
            <a:br>
              <a:rPr lang="ru-RU" sz="40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положении, методических рекомендациях</a:t>
            </a:r>
            <a:br>
              <a:rPr lang="ru-RU" sz="40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по организации деятельности </a:t>
            </a:r>
            <a:br>
              <a:rPr lang="ru-RU" sz="40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классных руководителей</a:t>
            </a:r>
            <a:br>
              <a:rPr lang="ru-RU" sz="40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 образовательных организациях</a:t>
            </a:r>
            <a:endParaRPr lang="ru-RU" sz="4000" dirty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8969" y="200859"/>
            <a:ext cx="2876819" cy="110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184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024"/>
          <a:stretch/>
        </p:blipFill>
        <p:spPr>
          <a:xfrm>
            <a:off x="-190500" y="0"/>
            <a:ext cx="12382500" cy="70294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7107" y="167055"/>
            <a:ext cx="8651631" cy="1473932"/>
          </a:xfrm>
        </p:spPr>
        <p:txBody>
          <a:bodyPr>
            <a:norm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Поправки к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Федеральному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закону № 273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/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«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Об образовании в Российской Федерации»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/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по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вопросам воспитания обучающихся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ru-RU" sz="2800" dirty="0">
                <a:latin typeface="Bookman Old Style" panose="02050604050505020204" pitchFamily="18" charset="0"/>
                <a:ea typeface="Calibri" panose="020F0502020204030204" pitchFamily="34" charset="0"/>
              </a:rPr>
              <a:t/>
            </a:r>
            <a:br>
              <a:rPr lang="ru-RU" sz="2800" dirty="0">
                <a:latin typeface="Bookman Old Style" panose="02050604050505020204" pitchFamily="18" charset="0"/>
                <a:ea typeface="Calibri" panose="020F0502020204030204" pitchFamily="34" charset="0"/>
              </a:rPr>
            </a:br>
            <a:endParaRPr lang="ru-RU" sz="2800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175" y="1440961"/>
            <a:ext cx="11601043" cy="3312014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ru-R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Для усиления воспитательной работы в системе образования </a:t>
            </a: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зафиксировано </a:t>
            </a:r>
            <a:r>
              <a:rPr lang="ru-R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несколько основных </a:t>
            </a: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новшеств: </a:t>
            </a:r>
            <a:r>
              <a:rPr lang="ru-R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1) расширяется </a:t>
            </a:r>
            <a:r>
              <a:rPr lang="ru-R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само понятие «воспитание</a:t>
            </a: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»:</a:t>
            </a:r>
            <a:endParaRPr lang="ru-RU" sz="2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361950" indent="0" algn="just">
              <a:spcAft>
                <a:spcPts val="600"/>
              </a:spcAft>
              <a:buNone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формирование у обучающихся чувства патриотизма и гражданственности, уважения к памяти защитников Отечества и подвигам героев Отечества, к закону и правопорядку, человеку труда и старшему поколению, взаимного уважения, бережного отношения к культурному наследию и традициям многонационального народа Российской Федерации, к природе и окружающей среде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»</a:t>
            </a:r>
          </a:p>
          <a:p>
            <a:pPr marL="361950" indent="-361950">
              <a:spcAft>
                <a:spcPts val="600"/>
              </a:spcAft>
              <a:buNone/>
            </a:pP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2) дополняется </a:t>
            </a:r>
            <a:r>
              <a:rPr lang="ru-R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определение образовательной программы: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воспитания становится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неотъемлемой частью основной образовательной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программы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361950" indent="-361950">
              <a:spcAft>
                <a:spcPts val="600"/>
              </a:spcAft>
              <a:buNone/>
            </a:pPr>
            <a:endParaRPr lang="ru-RU" sz="2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76409" y="5075605"/>
            <a:ext cx="848180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spcAft>
                <a:spcPts val="600"/>
              </a:spcAft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3)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учебно-методическая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документация</a:t>
            </a:r>
            <a:r>
              <a:rPr lang="ru-R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, которая входит в примерную образовательную программу,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дополняется примерной рабочей программой воспитания и примерным календарным планом воспитательной работы</a:t>
            </a:r>
            <a:r>
              <a:rPr lang="ru-R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(разрабатывают и утверждают ОУ самостоятельно) </a:t>
            </a:r>
          </a:p>
        </p:txBody>
      </p:sp>
    </p:spTree>
    <p:extLst>
      <p:ext uri="{BB962C8B-B14F-4D97-AF65-F5344CB8AC3E}">
        <p14:creationId xmlns:p14="http://schemas.microsoft.com/office/powerpoint/2010/main" xmlns="" val="459015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024"/>
          <a:stretch/>
        </p:blipFill>
        <p:spPr>
          <a:xfrm>
            <a:off x="-190500" y="0"/>
            <a:ext cx="12382500" cy="70294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093788"/>
            <a:ext cx="9963150" cy="23876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Bookman Old Style" panose="02050604050505020204" pitchFamily="18" charset="0"/>
              </a:rPr>
              <a:t>Не позднее 1 сентября 2021 года в каждой образовательной организации РФ должна быть разработана рабочая программа воспитания как обязательный компонент реализуемой образовательной </a:t>
            </a:r>
            <a:r>
              <a:rPr lang="ru-RU" sz="3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программы</a:t>
            </a:r>
            <a:endParaRPr lang="ru-RU" sz="32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5325" y="3698877"/>
            <a:ext cx="11049000" cy="1692273"/>
          </a:xfrm>
        </p:spPr>
        <p:txBody>
          <a:bodyPr>
            <a:noAutofit/>
          </a:bodyPr>
          <a:lstStyle/>
          <a:p>
            <a:r>
              <a:rPr lang="ru-RU" sz="1800" i="1" dirty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В соответствии с положениями Федерального закона от 29 декабря 2012 г. № 273-ФЗ «Об образовании в Российской Федерации» </a:t>
            </a:r>
          </a:p>
          <a:p>
            <a:r>
              <a:rPr lang="ru-RU" sz="1800" i="1" dirty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(в редакции Федерального закона от 31 июля 2020 г. № 304-ФЗ </a:t>
            </a:r>
          </a:p>
          <a:p>
            <a:r>
              <a:rPr lang="ru-RU" sz="1800" i="1" dirty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«О внесении изменений в Федеральный закон «Об образовании в Российской Федерации»</a:t>
            </a:r>
          </a:p>
          <a:p>
            <a:r>
              <a:rPr lang="ru-RU" sz="1800" i="1" dirty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 по вопросам воспитания обучающихся»)</a:t>
            </a:r>
          </a:p>
        </p:txBody>
      </p:sp>
    </p:spTree>
    <p:extLst>
      <p:ext uri="{BB962C8B-B14F-4D97-AF65-F5344CB8AC3E}">
        <p14:creationId xmlns:p14="http://schemas.microsoft.com/office/powerpoint/2010/main" xmlns="" val="11955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024"/>
          <a:stretch/>
        </p:blipFill>
        <p:spPr>
          <a:xfrm>
            <a:off x="-190500" y="0"/>
            <a:ext cx="12382500" cy="70294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608388"/>
            <a:ext cx="12087224" cy="801687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/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Основой для разработки рабочей программы воспитания в образовательной организации является </a:t>
            </a:r>
            <a:br>
              <a:rPr lang="ru-RU" sz="2800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примерная </a:t>
            </a:r>
            <a:r>
              <a:rPr lang="ru-RU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программа воспитания, разработанная сотрудниками Института стратегии развития образования РАО </a:t>
            </a:r>
            <a:br>
              <a:rPr lang="ru-RU" sz="2800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(</a:t>
            </a:r>
            <a:r>
              <a:rPr lang="ru-RU" sz="24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утвержденная на заседании Федерального учебно-методического объединения 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по </a:t>
            </a:r>
            <a:r>
              <a:rPr lang="ru-RU" sz="24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общему образованию 2 июня 2020 года)</a:t>
            </a:r>
            <a:br>
              <a:rPr lang="ru-RU" sz="24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endParaRPr lang="ru-RU" sz="2400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483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024"/>
          <a:stretch/>
        </p:blipFill>
        <p:spPr>
          <a:xfrm>
            <a:off x="0" y="0"/>
            <a:ext cx="12458700" cy="702945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8650" y="482920"/>
            <a:ext cx="1156335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Цель программы </a:t>
            </a:r>
            <a:r>
              <a:rPr lang="ru-RU" sz="2600" dirty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- помочь педагогам России выявить и реализовать воспитательный потенциал образовательного </a:t>
            </a:r>
            <a:r>
              <a:rPr lang="ru-RU" sz="2600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процесса </a:t>
            </a:r>
            <a:endParaRPr lang="ru-RU" sz="2600" dirty="0">
              <a:solidFill>
                <a:srgbClr val="002060"/>
              </a:solidFill>
              <a:latin typeface="Bookman Old Style" panose="02050604050505020204" pitchFamily="18" charset="0"/>
              <a:ea typeface="+mj-ea"/>
              <a:cs typeface="+mj-cs"/>
            </a:endParaRPr>
          </a:p>
          <a:p>
            <a:r>
              <a:rPr lang="ru-RU" sz="2600" b="1" dirty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Программа призвана обеспечить достижение учащимися личностных результатов, указанных во ФГОС</a:t>
            </a:r>
            <a:r>
              <a:rPr lang="ru-RU" sz="2600" dirty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: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формирование у обучающихся основ российской </a:t>
            </a:r>
            <a:r>
              <a:rPr lang="ru-RU" sz="2600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идентичности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готовность </a:t>
            </a:r>
            <a:r>
              <a:rPr lang="ru-RU" sz="2600" dirty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обучающихся к </a:t>
            </a:r>
            <a:r>
              <a:rPr lang="ru-RU" sz="2600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саморазвитию</a:t>
            </a:r>
            <a:endParaRPr lang="ru-RU" sz="2600" dirty="0">
              <a:solidFill>
                <a:srgbClr val="002060"/>
              </a:solidFill>
              <a:latin typeface="Bookman Old Style" panose="02050604050505020204" pitchFamily="18" charset="0"/>
              <a:ea typeface="+mj-ea"/>
              <a:cs typeface="+mj-cs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 мотивацию к познанию и </a:t>
            </a:r>
            <a:r>
              <a:rPr lang="ru-RU" sz="2600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общению </a:t>
            </a:r>
            <a:endParaRPr lang="ru-RU" sz="2600" dirty="0">
              <a:solidFill>
                <a:srgbClr val="002060"/>
              </a:solidFill>
              <a:latin typeface="Bookman Old Style" panose="02050604050505020204" pitchFamily="18" charset="0"/>
              <a:ea typeface="+mj-ea"/>
              <a:cs typeface="+mj-cs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ценностные установки и социально-значимые качества </a:t>
            </a:r>
            <a:r>
              <a:rPr lang="ru-RU" sz="2600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личности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активное </a:t>
            </a:r>
            <a:r>
              <a:rPr lang="ru-RU" sz="2600" dirty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участие в социально-значимой </a:t>
            </a:r>
            <a:r>
              <a:rPr lang="ru-RU" sz="2600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деятельности</a:t>
            </a:r>
            <a:endParaRPr lang="ru-RU" sz="2600" dirty="0">
              <a:solidFill>
                <a:srgbClr val="002060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490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024"/>
          <a:stretch/>
        </p:blipFill>
        <p:spPr>
          <a:xfrm>
            <a:off x="-190500" y="0"/>
            <a:ext cx="12382500" cy="702945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5775" y="537972"/>
            <a:ext cx="11563350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Примерная программа воспитания</a:t>
            </a:r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:</a:t>
            </a:r>
          </a:p>
          <a:p>
            <a:endParaRPr lang="ru-RU" sz="1100" i="1" dirty="0" smtClean="0">
              <a:solidFill>
                <a:srgbClr val="002060"/>
              </a:solidFill>
              <a:latin typeface="Bookman Old Style" panose="02050604050505020204" pitchFamily="18" charset="0"/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описание системы возможных форм и способов работы с детьми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комплекс методических материалов, задающий ориентиры педагогам в разработке на ее основе рабочей программы воспитания конкретной образовательной организации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002060"/>
              </a:solidFill>
              <a:latin typeface="Bookman Old Style" panose="02050604050505020204" pitchFamily="18" charset="0"/>
              <a:ea typeface="+mj-ea"/>
              <a:cs typeface="+mj-cs"/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(сайт ФГБНУ «Институт стратегии развития образования РАО» (http://form.instrao.ru/)</a:t>
            </a:r>
          </a:p>
        </p:txBody>
      </p:sp>
    </p:spTree>
    <p:extLst>
      <p:ext uri="{BB962C8B-B14F-4D97-AF65-F5344CB8AC3E}">
        <p14:creationId xmlns:p14="http://schemas.microsoft.com/office/powerpoint/2010/main" xmlns="" val="262531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024"/>
          <a:stretch/>
        </p:blipFill>
        <p:spPr>
          <a:xfrm>
            <a:off x="-190500" y="0"/>
            <a:ext cx="12382500" cy="70294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9586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Нормативные документы</a:t>
            </a:r>
            <a:endParaRPr lang="ru-RU" sz="3600" b="1" dirty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962" y="791634"/>
            <a:ext cx="11294076" cy="6062132"/>
          </a:xfrm>
        </p:spPr>
        <p:txBody>
          <a:bodyPr>
            <a:normAutofit fontScale="92500" lnSpcReduction="10000"/>
          </a:bodyPr>
          <a:lstStyle/>
          <a:p>
            <a:r>
              <a:rPr lang="ru-RU" sz="22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Стратегия развития воспитания в Российской Федерации на период до 2025 года (Распоряжение Правительства Российской Федерации от 29.05.2015 № 996-р</a:t>
            </a:r>
            <a:r>
              <a:rPr lang="ru-RU" sz="22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) </a:t>
            </a:r>
            <a:endParaRPr lang="ru-RU" sz="22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Положение об осуществлении функции классного руководителя педагогическими работниками государственных общеобразовательных организаций Санкт-Петербурга (Распоряжение Комитета по образованию Правительства Санкт-Петербурга от 16.07.2019 №2086-р</a:t>
            </a:r>
            <a:r>
              <a:rPr lang="ru-RU" sz="22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)</a:t>
            </a:r>
            <a:endParaRPr lang="ru-RU" sz="22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Концепция </a:t>
            </a:r>
            <a:r>
              <a:rPr lang="ru-RU" sz="22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воспитания юных петербуржцев на 2020-2025 годы. «Петербургские перспективы» (Распоряжение Комитета по образованию от 16.01.2020 № 105- р</a:t>
            </a:r>
            <a:r>
              <a:rPr lang="ru-RU" sz="22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)</a:t>
            </a:r>
            <a:endParaRPr lang="ru-RU" sz="22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Методические рекомендации органам исполнительной власти субъектов Российской Федерации, осуществляющим государственное управление в сфере образования, по организации работы педагогических работников, осуществляющих классное руководство в общеобразовательных организациях (Письмо Министерства цифрового развития, связи и массовых коммуникаций Российской Федерации от 14.05.2020 ЛБ-С-070-12127</a:t>
            </a:r>
            <a:r>
              <a:rPr lang="ru-RU" sz="22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)</a:t>
            </a:r>
            <a:endParaRPr lang="ru-RU" sz="22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Примерная программа воспитания (одобрена ФУМО по общему образованию 2.06.2020. размещена в реестре примерных основных общеобразовательных программ на портале fgosreestr.ru</a:t>
            </a:r>
            <a:r>
              <a:rPr lang="ru-RU" sz="22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2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Распоряжение Правительства Санкт-Петербурга от 21.08.2020 № 24-рп «Об утверждении Плана мероприятий по реализации в 2020-2025 годах Стратегии в развитии воспитания в Российской Федерации на период до 2025 года»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2255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024"/>
          <a:stretch/>
        </p:blipFill>
        <p:spPr>
          <a:xfrm>
            <a:off x="-190500" y="0"/>
            <a:ext cx="12382500" cy="702945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75" y="921764"/>
            <a:ext cx="114681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Концепции воспитания юных петербуржцев на 2020-2025 годы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«Петербургские перспективы»</a:t>
            </a:r>
          </a:p>
          <a:p>
            <a:endParaRPr lang="ru-RU" sz="1600" b="1" i="1" dirty="0" smtClean="0">
              <a:solidFill>
                <a:srgbClr val="002060"/>
              </a:solidFill>
              <a:latin typeface="Bookman Old Style" panose="02050604050505020204" pitchFamily="18" charset="0"/>
              <a:ea typeface="+mj-ea"/>
              <a:cs typeface="+mj-cs"/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Утверждена распоряжением Комитета по образованию от 16.01.2020 № 105-р </a:t>
            </a:r>
            <a:r>
              <a:rPr lang="ru-RU" sz="36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(http://kobr.spb.ru/media/content/docs/5752/document2.pdf)</a:t>
            </a:r>
            <a:endParaRPr lang="ru-RU" sz="3600" u="sng" dirty="0" smtClean="0">
              <a:solidFill>
                <a:srgbClr val="002060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6725" y="1166622"/>
            <a:ext cx="3417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6725" y="216806"/>
            <a:ext cx="10820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При разработке программ учитывается региональный опыт и  традиции воспитания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90120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024"/>
          <a:stretch/>
        </p:blipFill>
        <p:spPr>
          <a:xfrm>
            <a:off x="-190500" y="0"/>
            <a:ext cx="12382500" cy="702945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6725" y="471297"/>
            <a:ext cx="114681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Концепция предлагает педагогам содержание </a:t>
            </a:r>
            <a:r>
              <a:rPr lang="ru-RU" sz="3200" b="1" dirty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воспитательной деятельности в образовательном учреждении (</a:t>
            </a:r>
            <a:r>
              <a:rPr lang="ru-RU" sz="32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наполнение модулей) </a:t>
            </a:r>
            <a:r>
              <a:rPr lang="ru-RU" sz="3200" b="1" dirty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с учетом </a:t>
            </a:r>
            <a:r>
              <a:rPr lang="ru-RU" sz="32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регионального компонента</a:t>
            </a:r>
            <a:r>
              <a:rPr lang="ru-RU" sz="3200" b="1" dirty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. </a:t>
            </a:r>
            <a:endParaRPr lang="ru-RU" sz="3200" b="1" dirty="0" smtClean="0">
              <a:solidFill>
                <a:srgbClr val="002060"/>
              </a:solidFill>
              <a:latin typeface="Bookman Old Style" panose="02050604050505020204" pitchFamily="18" charset="0"/>
              <a:ea typeface="+mj-ea"/>
              <a:cs typeface="+mj-cs"/>
            </a:endParaRPr>
          </a:p>
          <a:p>
            <a:endParaRPr lang="ru-RU" sz="3200" b="1" dirty="0" smtClean="0">
              <a:solidFill>
                <a:srgbClr val="002060"/>
              </a:solidFill>
              <a:latin typeface="Bookman Old Style" panose="02050604050505020204" pitchFamily="18" charset="0"/>
              <a:ea typeface="+mj-ea"/>
              <a:cs typeface="+mj-cs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Способы </a:t>
            </a:r>
            <a:r>
              <a:rPr lang="ru-RU" sz="3200" b="1" dirty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реализации Концепции воспитания юных петербуржцев на </a:t>
            </a:r>
            <a:r>
              <a:rPr lang="ru-RU" sz="32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2020-2025 </a:t>
            </a:r>
            <a:r>
              <a:rPr lang="ru-RU" sz="3200" b="1" dirty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годы «Петербургские перспективы» представлены комплексом подпрограмм: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6725" y="1166622"/>
            <a:ext cx="3417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572592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3900" y="76200"/>
            <a:ext cx="11468100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 Концепция «Петербургские перспективы»</a:t>
            </a:r>
          </a:p>
          <a:p>
            <a:endParaRPr lang="ru-RU" sz="300" b="1" dirty="0" smtClean="0">
              <a:solidFill>
                <a:srgbClr val="002060"/>
              </a:solidFill>
              <a:latin typeface="Bookman Old Style" panose="02050604050505020204" pitchFamily="18" charset="0"/>
              <a:ea typeface="+mj-ea"/>
              <a:cs typeface="+mj-cs"/>
            </a:endParaRPr>
          </a:p>
          <a:p>
            <a:r>
              <a:rPr lang="ru-RU" sz="34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«</a:t>
            </a:r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Направление 1. «Ценности культуры - фундамент будущего»: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• </a:t>
            </a:r>
            <a:r>
              <a:rPr lang="ru-RU" sz="2800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подпрограмма «В будущее - вместе с Россией»;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• подпрограмма «Мои новые возможности»;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• подпрограмма «Моя семья - моя опора»;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• подпрограмма «Цени жизнь - будь здоров!».</a:t>
            </a:r>
          </a:p>
          <a:p>
            <a:endParaRPr lang="ru-RU" sz="300" dirty="0" smtClean="0">
              <a:solidFill>
                <a:srgbClr val="002060"/>
              </a:solidFill>
              <a:latin typeface="Bookman Old Style" panose="02050604050505020204" pitchFamily="18" charset="0"/>
              <a:ea typeface="+mj-ea"/>
              <a:cs typeface="+mj-cs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Направление 2. «Вместе к жизненному успеху и благополучию»: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• </a:t>
            </a:r>
            <a:r>
              <a:rPr lang="ru-RU" sz="2800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подпрограмма «Активность. Творчество. Успех»;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• подпрограмма «Открываем город вместе».</a:t>
            </a:r>
          </a:p>
          <a:p>
            <a:endParaRPr lang="ru-RU" sz="300" dirty="0" smtClean="0">
              <a:solidFill>
                <a:srgbClr val="002060"/>
              </a:solidFill>
              <a:latin typeface="Bookman Old Style" panose="02050604050505020204" pitchFamily="18" charset="0"/>
              <a:ea typeface="+mj-ea"/>
              <a:cs typeface="+mj-cs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Направление 3. «Выбор будущего в твоих руках»: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• </a:t>
            </a:r>
            <a:r>
              <a:rPr lang="ru-RU" sz="2800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подпрограмма «Измени себя, не изменяя себе»;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• подпрограмма «Шаг навстречу».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6725" y="1166622"/>
            <a:ext cx="3417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648193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t="6468" b="14213"/>
          <a:stretch/>
        </p:blipFill>
        <p:spPr>
          <a:xfrm>
            <a:off x="0" y="691978"/>
            <a:ext cx="12192000" cy="540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9412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18141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178" y="2438399"/>
            <a:ext cx="9996220" cy="138447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 задачах воспитания 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8969" y="200859"/>
            <a:ext cx="2876819" cy="110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0181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t="5870" b="12005"/>
          <a:stretch/>
        </p:blipFill>
        <p:spPr>
          <a:xfrm>
            <a:off x="0" y="367977"/>
            <a:ext cx="12280828" cy="567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8883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-4031" t="7261" r="22876" b="8486"/>
          <a:stretch/>
        </p:blipFill>
        <p:spPr>
          <a:xfrm>
            <a:off x="0" y="45099"/>
            <a:ext cx="11666410" cy="681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5543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024"/>
          <a:stretch/>
        </p:blipFill>
        <p:spPr>
          <a:xfrm>
            <a:off x="-190500" y="0"/>
            <a:ext cx="12382500" cy="70294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0500" y="-2"/>
            <a:ext cx="12382500" cy="1168021"/>
          </a:xfrm>
        </p:spPr>
        <p:txBody>
          <a:bodyPr>
            <a:noAutofit/>
          </a:bodyPr>
          <a:lstStyle/>
          <a:p>
            <a:pPr algn="ctr"/>
            <a:r>
              <a:rPr lang="ru-RU" sz="23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Целостность программы обеспечивается содержанием основных разделов </a:t>
            </a:r>
            <a:r>
              <a:rPr lang="ru-RU" sz="23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рабочих программ воспитания, </a:t>
            </a:r>
            <a:r>
              <a:rPr lang="ru-RU" sz="23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создаваемых </a:t>
            </a:r>
            <a:r>
              <a:rPr lang="ru-RU" sz="23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на основе примерной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075" y="1234817"/>
            <a:ext cx="11753849" cy="371818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  <a:t>Особенности.</a:t>
            </a:r>
            <a:r>
              <a:rPr lang="ru-RU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В примерной программе дан алгоритм, по которому школа может описать специфику своей деятельности в сфере воспитания 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  <a:t>Цели и задачи.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Примерная программа дает возможность каждому педагогу конкретизировать общие цели и задачи в соответствии со спецификой своей работы 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  <a:t>Виды, формы, содержание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В примерной программе показаны возможные способы воспитания (по каждому модулю), которые школа может выбрать или дополнить своими собственными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  <a:t>Самоанализ.</a:t>
            </a: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В примерной программе даны возможные направления, критерии и способы осуществления самоанализа воспитательной работы школы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86050" y="5067896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  <a:t>План воспитательной работы. </a:t>
            </a:r>
            <a:r>
              <a:rPr lang="ru-RU" sz="2400" dirty="0"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  <a:t>В методических рекомендациях представлен один из вариантов матрицы такого плана</a:t>
            </a:r>
          </a:p>
        </p:txBody>
      </p:sp>
    </p:spTree>
    <p:extLst>
      <p:ext uri="{BB962C8B-B14F-4D97-AF65-F5344CB8AC3E}">
        <p14:creationId xmlns:p14="http://schemas.microsoft.com/office/powerpoint/2010/main" xmlns="" val="93544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024"/>
          <a:stretch/>
        </p:blipFill>
        <p:spPr>
          <a:xfrm>
            <a:off x="-190500" y="0"/>
            <a:ext cx="12382500" cy="702945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5300" y="442722"/>
            <a:ext cx="114681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Разделы программы раскрывают:</a:t>
            </a:r>
          </a:p>
          <a:p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  <a:ea typeface="+mj-ea"/>
              <a:cs typeface="+mj-cs"/>
            </a:endParaRP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Особенности организуемого в школе воспитательного процесса — показывает специфику школьной деятельности в сфере воспитания</a:t>
            </a:r>
          </a:p>
          <a:p>
            <a:endParaRPr lang="ru-RU" sz="3200" dirty="0" smtClean="0">
              <a:solidFill>
                <a:srgbClr val="002060"/>
              </a:solidFill>
              <a:latin typeface="Bookman Old Style" panose="02050604050505020204" pitchFamily="18" charset="0"/>
              <a:ea typeface="+mj-ea"/>
              <a:cs typeface="+mj-cs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2. Цель и задачи воспитания - формулируется на     основе базовых общественных ценностей </a:t>
            </a:r>
            <a:endParaRPr lang="ru-RU" sz="3200" b="1" i="1" dirty="0" smtClean="0">
              <a:solidFill>
                <a:srgbClr val="002060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198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024"/>
          <a:stretch/>
        </p:blipFill>
        <p:spPr>
          <a:xfrm>
            <a:off x="-190500" y="0"/>
            <a:ext cx="12382500" cy="702945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7926" y="950023"/>
            <a:ext cx="114681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Раздел состоит из:</a:t>
            </a:r>
          </a:p>
          <a:p>
            <a:r>
              <a:rPr lang="ru-RU" sz="3400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шести инвариантных и пяти вариативных модулей</a:t>
            </a:r>
          </a:p>
          <a:p>
            <a:endParaRPr lang="ru-RU" sz="3400" dirty="0" smtClean="0">
              <a:solidFill>
                <a:srgbClr val="002060"/>
              </a:solidFill>
              <a:latin typeface="Bookman Old Style" panose="02050604050505020204" pitchFamily="18" charset="0"/>
              <a:ea typeface="+mj-ea"/>
              <a:cs typeface="+mj-cs"/>
            </a:endParaRPr>
          </a:p>
          <a:p>
            <a:r>
              <a:rPr lang="ru-RU" sz="3400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Каждый модуль раскрывает способ решения одной из задач воспитания в соответствии с одним из направлений воспитательной работы школы, поставленных школой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6503" y="151846"/>
            <a:ext cx="11650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3.Виды</a:t>
            </a:r>
            <a:r>
              <a:rPr lang="ru-RU" sz="3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формы и содержание деятельности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98787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024"/>
          <a:stretch/>
        </p:blipFill>
        <p:spPr>
          <a:xfrm>
            <a:off x="-190500" y="0"/>
            <a:ext cx="12382500" cy="702945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287" y="920806"/>
            <a:ext cx="114681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Инвариантные модули: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«Классное руководство»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 «Школьный урок»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«Курсы внеурочной деятельности»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«Работа с родителями»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«Самоуправление»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«Профориентация» </a:t>
            </a:r>
          </a:p>
          <a:p>
            <a:pPr algn="ctr"/>
            <a:r>
              <a:rPr lang="ru-RU" sz="3200" i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(два последних исключаются из программ</a:t>
            </a:r>
          </a:p>
          <a:p>
            <a:pPr algn="ctr"/>
            <a:r>
              <a:rPr lang="ru-RU" sz="3200" i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начального общего образования)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287" y="206983"/>
            <a:ext cx="11687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3. </a:t>
            </a:r>
            <a:r>
              <a:rPr lang="ru-RU" sz="32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Виды</a:t>
            </a:r>
            <a:r>
              <a:rPr lang="ru-RU" sz="3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формы </a:t>
            </a:r>
            <a:r>
              <a:rPr lang="ru-RU" sz="32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и </a:t>
            </a:r>
            <a:r>
              <a:rPr lang="ru-RU" sz="3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содержание деятельности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409184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024"/>
          <a:stretch/>
        </p:blipFill>
        <p:spPr>
          <a:xfrm>
            <a:off x="-190500" y="0"/>
            <a:ext cx="12382500" cy="702945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7675" y="1346652"/>
            <a:ext cx="114681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Вариативные модули: </a:t>
            </a:r>
          </a:p>
          <a:p>
            <a:endParaRPr lang="ru-RU" sz="2000" b="1" dirty="0" smtClean="0">
              <a:solidFill>
                <a:srgbClr val="002060"/>
              </a:solidFill>
              <a:latin typeface="Bookman Old Style" panose="02050604050505020204" pitchFamily="18" charset="0"/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«Ключевые общешкольные дела»,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«Детские общественные объединения»,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«Школьные медиа»,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«Экскурсии, экспедиции, походы»,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 «Организация предметно-эстетической среды» </a:t>
            </a:r>
          </a:p>
          <a:p>
            <a:pPr algn="ctr"/>
            <a:endParaRPr lang="ru-RU" sz="2400" i="1" dirty="0" smtClean="0">
              <a:solidFill>
                <a:srgbClr val="002060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4325" y="566457"/>
            <a:ext cx="11601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3</a:t>
            </a:r>
            <a:r>
              <a:rPr lang="ru-RU" sz="3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. Виды</a:t>
            </a:r>
            <a:r>
              <a:rPr lang="ru-RU" sz="3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формы </a:t>
            </a:r>
            <a:r>
              <a:rPr lang="ru-RU" sz="3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и </a:t>
            </a:r>
            <a:r>
              <a:rPr lang="ru-RU" sz="3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содержание </a:t>
            </a:r>
            <a:r>
              <a:rPr lang="ru-RU" sz="3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деятельности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66165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024"/>
          <a:stretch/>
        </p:blipFill>
        <p:spPr>
          <a:xfrm>
            <a:off x="140493" y="0"/>
            <a:ext cx="12382500" cy="702945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5150" y="3971701"/>
            <a:ext cx="8967786" cy="220049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ru-RU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Деятельность педагогов</a:t>
            </a:r>
            <a:r>
              <a:rPr lang="ru-RU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i="1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реализующих комплекс модулей, направлена на обеспечение достижения результатов освоения основной образовательной </a:t>
            </a:r>
            <a:r>
              <a:rPr lang="ru-RU" i="1" u="sng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программы основного </a:t>
            </a:r>
            <a:r>
              <a:rPr lang="ru-RU" i="1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общего образования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71525" y="750667"/>
            <a:ext cx="11120436" cy="292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Вариативные модули </a:t>
            </a:r>
            <a:r>
              <a:rPr lang="ru-RU" sz="2800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позволяют:</a:t>
            </a:r>
          </a:p>
          <a:p>
            <a:pPr marL="457200" indent="-457200">
              <a:lnSpc>
                <a:spcPct val="90000"/>
              </a:lnSpc>
              <a:spcAft>
                <a:spcPts val="300"/>
              </a:spcAft>
              <a:buFont typeface="Sitka Small" panose="02000505000000020004" pitchFamily="2" charset="0"/>
              <a:buChar char="-"/>
            </a:pPr>
            <a:r>
              <a:rPr lang="ru-RU" sz="2800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8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реализовать воспитательный потенциал школы с учетом имеющихся </a:t>
            </a:r>
            <a:r>
              <a:rPr lang="ru-RU" sz="2800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ресурсов (кадровых </a:t>
            </a:r>
            <a:r>
              <a:rPr lang="ru-RU" sz="28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и </a:t>
            </a:r>
            <a:r>
              <a:rPr lang="ru-RU" sz="2800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материальных)</a:t>
            </a:r>
          </a:p>
          <a:p>
            <a:pPr marL="457200" indent="-457200">
              <a:lnSpc>
                <a:spcPct val="90000"/>
              </a:lnSpc>
              <a:spcAft>
                <a:spcPts val="300"/>
              </a:spcAft>
              <a:buFont typeface="Sitka Small" panose="02000505000000020004" pitchFamily="2" charset="0"/>
              <a:buChar char="-"/>
            </a:pPr>
            <a:r>
              <a:rPr lang="ru-RU" sz="2800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добавлять </a:t>
            </a:r>
            <a:r>
              <a:rPr lang="ru-RU" sz="28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 свою рабочую программу собственные </a:t>
            </a:r>
            <a:r>
              <a:rPr lang="ru-RU" sz="2800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модули</a:t>
            </a:r>
          </a:p>
          <a:p>
            <a:pPr marL="457200" indent="-457200">
              <a:lnSpc>
                <a:spcPct val="90000"/>
              </a:lnSpc>
              <a:spcAft>
                <a:spcPts val="300"/>
              </a:spcAft>
              <a:buFont typeface="Sitka Small" panose="02000505000000020004" pitchFamily="2" charset="0"/>
              <a:buChar char="-"/>
            </a:pPr>
            <a:r>
              <a:rPr lang="ru-RU" sz="2800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использовать </a:t>
            </a:r>
            <a:r>
              <a:rPr lang="ru-RU" sz="28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модульный подход как способ конструирования </a:t>
            </a:r>
            <a:r>
              <a:rPr lang="ru-RU" sz="2800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программы</a:t>
            </a:r>
            <a:endParaRPr lang="ru-RU" sz="2800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837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024"/>
          <a:stretch/>
        </p:blipFill>
        <p:spPr>
          <a:xfrm>
            <a:off x="-190500" y="0"/>
            <a:ext cx="12382500" cy="702945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1950" y="1456259"/>
            <a:ext cx="114681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Раздел описывает:</a:t>
            </a:r>
          </a:p>
          <a:p>
            <a:r>
              <a:rPr lang="ru-RU" sz="3000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формы и методы самоанализа организуемой в школе воспитательной работы и его критерии.</a:t>
            </a:r>
          </a:p>
          <a:p>
            <a:endParaRPr lang="ru-RU" sz="2400" dirty="0" smtClean="0">
              <a:solidFill>
                <a:srgbClr val="002060"/>
              </a:solidFill>
              <a:latin typeface="Bookman Old Style" panose="02050604050505020204" pitchFamily="18" charset="0"/>
              <a:ea typeface="+mj-ea"/>
              <a:cs typeface="+mj-cs"/>
            </a:endParaRPr>
          </a:p>
          <a:p>
            <a:r>
              <a:rPr lang="ru-RU" sz="30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Рабочая программа воспитания, </a:t>
            </a:r>
            <a:r>
              <a:rPr lang="ru-RU" sz="3000" u="sng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разработанная на основе примерной программы, должна быть короткой и ясной, содержащей конкретное описание предстоящей работы с детьми, а не общие рассуждения о воспитании.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6725" y="1166622"/>
            <a:ext cx="3417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6725" y="242725"/>
            <a:ext cx="90106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4. </a:t>
            </a:r>
            <a:r>
              <a:rPr lang="ru-RU" sz="32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Основные </a:t>
            </a:r>
            <a:r>
              <a:rPr lang="ru-RU" sz="3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направления самоанализа воспитательной работы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2888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9030" y="16042"/>
            <a:ext cx="9332495" cy="930442"/>
          </a:xfrm>
        </p:spPr>
        <p:txBody>
          <a:bodyPr>
            <a:normAutofit/>
          </a:bodyPr>
          <a:lstStyle/>
          <a:p>
            <a:r>
              <a:rPr lang="ru-RU" sz="3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Особенности примерной программы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024"/>
          <a:stretch/>
        </p:blipFill>
        <p:spPr>
          <a:xfrm>
            <a:off x="-190500" y="0"/>
            <a:ext cx="12382500" cy="702945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310" y="351255"/>
            <a:ext cx="11177337" cy="4351338"/>
          </a:xfrm>
        </p:spPr>
        <p:txBody>
          <a:bodyPr>
            <a:noAutofit/>
          </a:bodyPr>
          <a:lstStyle/>
          <a:p>
            <a:pPr marL="0"/>
            <a:r>
              <a:rPr lang="ru-RU" sz="2900" b="1" dirty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Программа-конструктор</a:t>
            </a:r>
            <a:r>
              <a:rPr lang="ru-RU" sz="2900" dirty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 (упрощает процесс разработки школами своих программ) </a:t>
            </a:r>
          </a:p>
          <a:p>
            <a:pPr marL="0"/>
            <a:r>
              <a:rPr lang="ru-RU" sz="2900" b="1" dirty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Одна школа – одна программа </a:t>
            </a:r>
            <a:r>
              <a:rPr lang="ru-RU" sz="2900" dirty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(сокращает объем и количество обязательной школьной документации) </a:t>
            </a:r>
          </a:p>
          <a:p>
            <a:pPr marL="0"/>
            <a:r>
              <a:rPr lang="ru-RU" sz="2900" b="1" dirty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Единство цели воспитания </a:t>
            </a:r>
            <a:r>
              <a:rPr lang="ru-RU" sz="2900" dirty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(формулируется на основе базовых ценностей, объединяющих наше общество) </a:t>
            </a:r>
          </a:p>
          <a:p>
            <a:pPr marL="0"/>
            <a:r>
              <a:rPr lang="ru-RU" sz="2900" b="1" dirty="0" err="1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Деятельностный</a:t>
            </a:r>
            <a:r>
              <a:rPr lang="ru-RU" sz="2900" b="1" dirty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 характер </a:t>
            </a:r>
            <a:r>
              <a:rPr lang="ru-RU" sz="2900" dirty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программы (позволяет преодолеть </a:t>
            </a:r>
            <a:r>
              <a:rPr lang="ru-RU" sz="2900" dirty="0" err="1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мероприятийность</a:t>
            </a:r>
            <a:r>
              <a:rPr lang="ru-RU" sz="2900" dirty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 воспитания) </a:t>
            </a:r>
          </a:p>
          <a:p>
            <a:pPr marL="0"/>
            <a:r>
              <a:rPr lang="ru-RU" sz="2900" b="1" dirty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Модульный принцип построения </a:t>
            </a:r>
            <a:r>
              <a:rPr lang="ru-RU" sz="2900" dirty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программы (делает её гибкой и вариативной)</a:t>
            </a:r>
          </a:p>
        </p:txBody>
      </p:sp>
    </p:spTree>
    <p:extLst>
      <p:ext uri="{BB962C8B-B14F-4D97-AF65-F5344CB8AC3E}">
        <p14:creationId xmlns:p14="http://schemas.microsoft.com/office/powerpoint/2010/main" xmlns="" val="80881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1189"/>
            <a:ext cx="1213433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2280" y="41189"/>
            <a:ext cx="9144000" cy="874541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Нормативно-правовая база</a:t>
            </a:r>
            <a:endParaRPr lang="ru-RU" sz="4000" b="1" dirty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0747" y="1014586"/>
            <a:ext cx="1148122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Распоряжение Правительства РФ от 29.05.2015 № 996-р «Об утверждении Стратегии развития воспитания в Российской Федерации на период до 2025 года» </a:t>
            </a:r>
          </a:p>
          <a:p>
            <a:pPr marL="285750" indent="-285750"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Распоряжение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Правительства Санкт-Петербурга от 21.08.2020 № 24-рп "Об утверждении Плана мероприятий по реализации в 2020-2025 годах Стратегии развития воспитания в Российской Федерации на период до 2025 года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"</a:t>
            </a:r>
          </a:p>
          <a:p>
            <a:pPr marL="285750" indent="-285750"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Распоряжение Правительства РФ от 25.08.2014 № 1618-р «Об утверждении Концепции государственной семейной политики в Российской Федерации на период до 2025 года» </a:t>
            </a:r>
          </a:p>
          <a:p>
            <a:pPr marL="285750" indent="-285750"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Распоряжение Правительства РФ от 09.04.2015 № 607-р «Об утверждении плана мероприятий по реализации первого этапа Концепции государственной семейной политики в Российской Федерации на период до 2025 года» </a:t>
            </a:r>
          </a:p>
          <a:p>
            <a:pPr marL="285750" indent="-285750"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Распоряжение Правительства РФ от 04.09.2014 № 1726-р «Об утверждении Концепции развития дополнительного образования детей» </a:t>
            </a:r>
          </a:p>
          <a:p>
            <a:pPr marL="285750" indent="-285750"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Распоряжение Правительства РФ от 24.04.2015 №729-р «Об утверждении плана мероприятий на 2015-2020 годы по реализации Концепции развития дополнительного образования детей, утвержденной распоряжением Правительства РФ от 04.09.2014 № 1726-р»</a:t>
            </a:r>
          </a:p>
          <a:p>
            <a:pPr marL="285750" indent="-285750"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Распоряжение Правительства РФ от 02.12.2015 № 2471-р «Об утверждении Концепции информационной безопасности детей» </a:t>
            </a:r>
          </a:p>
          <a:p>
            <a:pPr marL="285750" indent="-285750"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Распоряжение Правительства Санкт-Петербурга от 28.04.2018 № 24-рп «Об утверждении Плана мероприятий на 2018-2020 годы по реализации в Санкт-Петербурге Указа Президента Российской Федерации от 29.05.2017 № 240 «Об объявлении в Российской Федерации Десятилетия детства»</a:t>
            </a:r>
          </a:p>
          <a:p>
            <a:pPr>
              <a:spcAft>
                <a:spcPts val="600"/>
              </a:spcAft>
            </a:pPr>
            <a:endParaRPr lang="ru-RU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34430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024"/>
          <a:stretch/>
        </p:blipFill>
        <p:spPr>
          <a:xfrm>
            <a:off x="-190500" y="0"/>
            <a:ext cx="12382500" cy="70294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7991"/>
            <a:ext cx="11010900" cy="61517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Как работает конструктор рабочих программ?</a:t>
            </a:r>
            <a:br>
              <a:rPr lang="ru-RU" sz="3600" b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endParaRPr lang="ru-RU" sz="36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6225" y="717399"/>
            <a:ext cx="7327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1. Выбирается способ работы с примерной программой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6225" y="1177340"/>
            <a:ext cx="42100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У нас так» </a:t>
            </a:r>
          </a:p>
          <a:p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Редактируем набор и содержание модулей примерной программы, исходя из специфики школы </a:t>
            </a:r>
            <a:endParaRPr lang="ru-RU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0241" y="2232601"/>
            <a:ext cx="48055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«Мы хотели бы так» </a:t>
            </a:r>
          </a:p>
          <a:p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Заимствуем понравившиеся идеи из примерной программы и пытаемся их реализовать</a:t>
            </a:r>
            <a:endParaRPr lang="ru-RU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12907" y="1105668"/>
            <a:ext cx="45802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«У нас иначе» </a:t>
            </a:r>
          </a:p>
          <a:p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Добавляем новые модули, описывая содержание деятельности по образцу примерной программы </a:t>
            </a:r>
            <a:endParaRPr lang="ru-RU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9889" y="3352215"/>
            <a:ext cx="10103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2. </a:t>
            </a:r>
            <a:r>
              <a:rPr lang="ru-RU" b="1" u="sng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Конкретизируются цели воспитания</a:t>
            </a:r>
          </a:p>
          <a:p>
            <a:pPr marL="285750" indent="-285750">
              <a:buFont typeface="Sitka Small" panose="02000505000000020004" pitchFamily="2" charset="0"/>
              <a:buChar char="-"/>
            </a:pP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Усвоение школьниками социально значимых знаний</a:t>
            </a:r>
          </a:p>
          <a:p>
            <a:pPr marL="285750" indent="-285750">
              <a:buFont typeface="Sitka Small" panose="02000505000000020004" pitchFamily="2" charset="0"/>
              <a:buChar char="-"/>
            </a:pP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Развитие социально значимых отношений школьников </a:t>
            </a:r>
          </a:p>
          <a:p>
            <a:pPr marL="285750" indent="-285750">
              <a:buFont typeface="Sitka Small" panose="02000505000000020004" pitchFamily="2" charset="0"/>
              <a:buChar char="-"/>
            </a:pP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Приобретение школьниками опыта участия в социально значимых делах</a:t>
            </a:r>
            <a:endParaRPr lang="ru-RU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9889" y="4637344"/>
            <a:ext cx="6776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3. Подбираются в свою программу нужные модули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81275" y="5091476"/>
            <a:ext cx="95282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«Школьный урок», «Курсы внеурочной деятельности», «Работа с родителями», «Профориентация», «Школьные медиа», «Детские общественные объединения»,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«Ключевые дела», «Самоуправление», «Классное руководство», «Организация предметно-эстетической среды»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349659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024"/>
          <a:stretch/>
        </p:blipFill>
        <p:spPr>
          <a:xfrm>
            <a:off x="-190500" y="0"/>
            <a:ext cx="12382500" cy="70294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9180"/>
            <a:ext cx="10515600" cy="89526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Вставляем в текст своей программы те способы работы, которыми мы пользуемся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2733" y="1182158"/>
            <a:ext cx="10515600" cy="2238375"/>
          </a:xfrm>
        </p:spPr>
        <p:txBody>
          <a:bodyPr/>
          <a:lstStyle/>
          <a:p>
            <a:pPr>
              <a:buFont typeface="Sitka Small" panose="02000505000000020004" pitchFamily="2" charset="0"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внешкольном уровне</a:t>
            </a:r>
          </a:p>
          <a:p>
            <a:pPr>
              <a:buFont typeface="Sitka Small" panose="02000505000000020004" pitchFamily="2" charset="0"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школьном уровне</a:t>
            </a:r>
          </a:p>
          <a:p>
            <a:pPr>
              <a:buFont typeface="Sitka Small" panose="02000505000000020004" pitchFamily="2" charset="0"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классов</a:t>
            </a:r>
          </a:p>
          <a:p>
            <a:pPr>
              <a:buFont typeface="Sitka Small" panose="02000505000000020004" pitchFamily="2" charset="0"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индивидуальном уровне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3622" y="3480351"/>
            <a:ext cx="942918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3200" b="1" dirty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Как узнать о результатах своей работы?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09800" y="4015882"/>
            <a:ext cx="9321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Sitka Small" panose="02000505000000020004" pitchFamily="2" charset="0"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динамики личностного развития школьников (педагогическое наблюдение) </a:t>
            </a:r>
          </a:p>
          <a:p>
            <a:pPr marL="457200" indent="-457200" algn="just">
              <a:buFont typeface="Sitka Small" panose="02000505000000020004" pitchFamily="2" charset="0"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 школе интересной, событийно насыщенной и личностно развивающей совместной деятельности детей и взрослых (опрос педагогов, старшеклассников и родителей) </a:t>
            </a:r>
          </a:p>
        </p:txBody>
      </p:sp>
    </p:spTree>
    <p:extLst>
      <p:ext uri="{BB962C8B-B14F-4D97-AF65-F5344CB8AC3E}">
        <p14:creationId xmlns:p14="http://schemas.microsoft.com/office/powerpoint/2010/main" xmlns="" val="10477056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024"/>
          <a:stretch/>
        </p:blipFill>
        <p:spPr>
          <a:xfrm>
            <a:off x="0" y="-171451"/>
            <a:ext cx="12382500" cy="702945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2900" y="161925"/>
            <a:ext cx="114681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3200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В программе воспитания рекомендуется </a:t>
            </a:r>
            <a:r>
              <a:rPr lang="ru-RU" sz="3200" u="sng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отразить социально-педагогическое партнерство </a:t>
            </a:r>
            <a:r>
              <a:rPr lang="ru-RU" sz="3200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с различными учреждениями города. </a:t>
            </a:r>
          </a:p>
          <a:p>
            <a:pPr>
              <a:spcAft>
                <a:spcPts val="600"/>
              </a:spcAft>
            </a:pPr>
            <a:endParaRPr lang="ru-RU" sz="800" dirty="0" smtClean="0">
              <a:solidFill>
                <a:srgbClr val="002060"/>
              </a:solidFill>
              <a:latin typeface="Bookman Old Style" panose="02050604050505020204" pitchFamily="18" charset="0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r>
              <a:rPr lang="ru-RU" sz="3200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В программе можно использовать инновационный опыт, накопленный учреждениями Санкт-Петербурга как целевые ориентиры. </a:t>
            </a:r>
          </a:p>
          <a:p>
            <a:pPr>
              <a:spcAft>
                <a:spcPts val="600"/>
              </a:spcAft>
            </a:pPr>
            <a:endParaRPr lang="ru-RU" sz="1000" dirty="0" smtClean="0">
              <a:solidFill>
                <a:srgbClr val="002060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6725" y="1166622"/>
            <a:ext cx="3417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95550" y="3495674"/>
            <a:ext cx="96964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3200" dirty="0">
                <a:solidFill>
                  <a:srgbClr val="002060"/>
                </a:solidFill>
                <a:latin typeface="Bookman Old Style" panose="02050604050505020204" pitchFamily="18" charset="0"/>
              </a:rPr>
              <a:t>Предлагаемые ресурсы также способствуют осмыслению сущности нового подхода к организации процесса воспитания и самоопределению учителя в выборе направлений, содержания и форм воспитательной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xmlns="" val="9002846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024"/>
          <a:stretch/>
        </p:blipFill>
        <p:spPr>
          <a:xfrm>
            <a:off x="28575" y="-171451"/>
            <a:ext cx="12382500" cy="70294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51"/>
            <a:ext cx="11730681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Риски </a:t>
            </a:r>
            <a:r>
              <a:rPr lang="en-US" sz="3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/>
            </a:r>
            <a:br>
              <a:rPr lang="en-US" sz="3200" b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разработки и внедрения программы воспитания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2692" y="1154112"/>
            <a:ext cx="10515600" cy="3579683"/>
          </a:xfrm>
        </p:spPr>
        <p:txBody>
          <a:bodyPr>
            <a:normAutofit lnSpcReduction="10000"/>
          </a:bodyPr>
          <a:lstStyle/>
          <a:p>
            <a:pPr algn="just">
              <a:buFont typeface="Sitka Small" panose="02000505000000020004" pitchFamily="2" charset="0"/>
              <a:buChar char="-"/>
            </a:pP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Не рассматривать программу как инструмент воспитания</a:t>
            </a:r>
          </a:p>
          <a:p>
            <a:pPr algn="just">
              <a:buFont typeface="Sitka Small" panose="02000505000000020004" pitchFamily="2" charset="0"/>
              <a:buChar char="-"/>
            </a:pP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Расширять программу до бесконечности, включать модули, не отражающую реальную работу в образовательной организации </a:t>
            </a:r>
          </a:p>
          <a:p>
            <a:pPr algn="just">
              <a:buFont typeface="Sitka Small" panose="02000505000000020004" pitchFamily="2" charset="0"/>
              <a:buChar char="-"/>
            </a:pP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Разрабатывать программу только классными руководителями, администрацией школы </a:t>
            </a:r>
          </a:p>
          <a:p>
            <a:pPr algn="just">
              <a:buFont typeface="Sitka Small" panose="02000505000000020004" pitchFamily="2" charset="0"/>
              <a:buChar char="-"/>
            </a:pP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Не разъяснять программу в педагогическом коллективе, а давать ее как готовый документ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71774" y="4905375"/>
            <a:ext cx="8657967" cy="996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Sitka Small" panose="02000505000000020004" pitchFamily="2" charset="0"/>
              <a:buChar char="-"/>
            </a:pPr>
            <a:r>
              <a:rPr lang="ru-RU" sz="2800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Делать из программы тайну для родителей 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Sitka Small" panose="02000505000000020004" pitchFamily="2" charset="0"/>
              <a:buChar char="-"/>
            </a:pPr>
            <a:r>
              <a:rPr lang="ru-RU" sz="28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Измерять </a:t>
            </a:r>
            <a:r>
              <a:rPr lang="ru-RU" sz="2800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уровень воспитанности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6494994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18141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9628" y="1872073"/>
            <a:ext cx="9996220" cy="18712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 </a:t>
            </a:r>
            <a:r>
              <a:rPr lang="ru-RU" sz="44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положении о деятельности </a:t>
            </a:r>
            <a:br>
              <a:rPr lang="ru-RU" sz="44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классных руководителей</a:t>
            </a:r>
            <a:br>
              <a:rPr lang="ru-RU" sz="44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 образовательных организациях</a:t>
            </a:r>
            <a:endParaRPr lang="ru-RU" sz="4400" b="1" dirty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8969" y="200859"/>
            <a:ext cx="2876819" cy="110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76593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3350" y="0"/>
            <a:ext cx="1232535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375" y="365125"/>
            <a:ext cx="10711613" cy="103187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Распоряжение Комитета по образованию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5375" y="1397000"/>
            <a:ext cx="10711613" cy="4351338"/>
          </a:xfrm>
        </p:spPr>
        <p:txBody>
          <a:bodyPr/>
          <a:lstStyle/>
          <a:p>
            <a:r>
              <a:rPr lang="ru-RU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Об утверждении Положения об осуществлении функции классного руководителя педагогическими работниками государственных общеобразовательных организаций Санкт-Петербурга </a:t>
            </a: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от 16.07.2019 № 2086-р</a:t>
            </a:r>
          </a:p>
          <a:p>
            <a:pPr marL="0" indent="0">
              <a:buNone/>
            </a:pPr>
            <a:endParaRPr lang="ru-RU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Администрациям </a:t>
            </a:r>
            <a:r>
              <a:rPr lang="ru-RU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районов Санкт-Петербурга при организации </a:t>
            </a: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классных руководителей </a:t>
            </a: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рекомендовано</a:t>
            </a:r>
            <a:r>
              <a:rPr lang="en-US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руководствоваться </a:t>
            </a:r>
            <a:r>
              <a:rPr lang="ru-RU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Положением.</a:t>
            </a:r>
          </a:p>
        </p:txBody>
      </p:sp>
    </p:spTree>
    <p:extLst>
      <p:ext uri="{BB962C8B-B14F-4D97-AF65-F5344CB8AC3E}">
        <p14:creationId xmlns:p14="http://schemas.microsoft.com/office/powerpoint/2010/main" xmlns="" val="37119201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3350" y="0"/>
            <a:ext cx="1232535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909" y="0"/>
            <a:ext cx="10984832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Деятельность классного руководителя, осуществляется в </a:t>
            </a:r>
            <a:r>
              <a:rPr lang="ru-RU" sz="32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соответствии: </a:t>
            </a:r>
            <a:endParaRPr lang="ru-RU" sz="3200" b="1" dirty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6825" y="1181100"/>
            <a:ext cx="10540164" cy="5391149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Федеральным </a:t>
            </a:r>
            <a:r>
              <a:rPr lang="ru-RU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законом «Об образовании в Российской Федерации</a:t>
            </a: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» </a:t>
            </a:r>
          </a:p>
          <a:p>
            <a:r>
              <a:rPr lang="ru-RU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Ф</a:t>
            </a: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едеральным </a:t>
            </a:r>
            <a:r>
              <a:rPr lang="ru-RU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законом «Об основных гарантиях прав ребенка в Российской Федерации»; Федеральным законом «Об основах системы профилактики безнадзорности и правонарушений </a:t>
            </a: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несовершеннолетних»;</a:t>
            </a:r>
          </a:p>
          <a:p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Стратегией </a:t>
            </a:r>
            <a:r>
              <a:rPr lang="ru-RU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развития воспитания в Российской Федерации на период до 2025 года, утвержденной распоряжением Правительства Российской Федерации от 29.05.2015 № 996-р; Законом </a:t>
            </a: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Санкт-Петербурга </a:t>
            </a:r>
            <a:r>
              <a:rPr lang="ru-RU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от 26.06.2013 № 461-83 «Об образовании </a:t>
            </a: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Санкт-Петербурге</a:t>
            </a: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» </a:t>
            </a:r>
          </a:p>
          <a:p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Законом </a:t>
            </a:r>
            <a:r>
              <a:rPr lang="ru-RU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Санкт-Петербурга «О системах оплаты труда работников государственных учреждений Санкт-Петербурга» от 12.10.2005 № </a:t>
            </a: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531-74 </a:t>
            </a:r>
          </a:p>
          <a:p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lang="ru-RU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Правительства Санкт-Петербурга «О системы оплаты труда работников государственных образовательных организаций Санкт-Петербурга и государственных организаций Санкт-Петербурга, осуществляющих деятельность по оказанию психолого-педагогической, медицинской и социальной помощи обучающимся» от 08.04.2016 № </a:t>
            </a: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256</a:t>
            </a:r>
            <a:endParaRPr lang="ru-RU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06905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32535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621" y="76200"/>
            <a:ext cx="10984832" cy="99461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Основные понятия положения:</a:t>
            </a: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8725" y="1223211"/>
            <a:ext cx="10525125" cy="4797342"/>
          </a:xfrm>
        </p:spPr>
        <p:txBody>
          <a:bodyPr>
            <a:normAutofit fontScale="92500" lnSpcReduction="10000"/>
          </a:bodyPr>
          <a:lstStyle/>
          <a:p>
            <a:pPr>
              <a:buFont typeface="Sitka Small" panose="02000505000000020004" pitchFamily="2" charset="0"/>
              <a:buChar char="-"/>
            </a:pP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обучающиеся </a:t>
            </a:r>
            <a:r>
              <a:rPr lang="ru-RU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- физические лица, включенные в контингент </a:t>
            </a: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ОО</a:t>
            </a:r>
          </a:p>
          <a:p>
            <a:pPr>
              <a:buFont typeface="Sitka Small" panose="02000505000000020004" pitchFamily="2" charset="0"/>
              <a:buChar char="-"/>
            </a:pPr>
            <a:endParaRPr lang="ru-RU" sz="17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>
              <a:buFont typeface="Sitka Small" panose="02000505000000020004" pitchFamily="2" charset="0"/>
              <a:buChar char="-"/>
            </a:pPr>
            <a:r>
              <a:rPr lang="ru-RU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классный руководитель - педагогический работник ОО, на которого </a:t>
            </a: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возложены функции </a:t>
            </a:r>
            <a:r>
              <a:rPr lang="ru-RU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классного руководителя приказом </a:t>
            </a: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руководителя</a:t>
            </a:r>
          </a:p>
          <a:p>
            <a:pPr>
              <a:buFont typeface="Sitka Small" panose="02000505000000020004" pitchFamily="2" charset="0"/>
              <a:buChar char="-"/>
            </a:pPr>
            <a:endParaRPr lang="ru-RU" sz="17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>
              <a:buFont typeface="Sitka Small" panose="02000505000000020004" pitchFamily="2" charset="0"/>
              <a:buChar char="-"/>
            </a:pPr>
            <a:r>
              <a:rPr lang="ru-RU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класс - постоянная в пределах учебного года группа обучающихся, в </a:t>
            </a: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отношении которых </a:t>
            </a:r>
            <a:r>
              <a:rPr lang="ru-RU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осуществляется функция классного </a:t>
            </a: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руководителя</a:t>
            </a:r>
          </a:p>
          <a:p>
            <a:pPr>
              <a:buFont typeface="Sitka Small" panose="02000505000000020004" pitchFamily="2" charset="0"/>
              <a:buChar char="-"/>
            </a:pPr>
            <a:endParaRPr lang="ru-RU" sz="17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>
              <a:buFont typeface="Sitka Small" panose="02000505000000020004" pitchFamily="2" charset="0"/>
              <a:buChar char="-"/>
            </a:pPr>
            <a:r>
              <a:rPr lang="ru-RU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ные </a:t>
            </a:r>
            <a:r>
              <a:rPr lang="ru-RU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понятия, используемые в Положении, применяются в значениях</a:t>
            </a: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, определенных </a:t>
            </a:r>
            <a:r>
              <a:rPr lang="ru-RU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действующим </a:t>
            </a: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законодательством</a:t>
            </a:r>
            <a:endParaRPr lang="ru-RU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57018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3350" y="0"/>
            <a:ext cx="1232535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515" y="182778"/>
            <a:ext cx="11024436" cy="9308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sz="29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Цель, задачи и порядок возложения функций классного </a:t>
            </a:r>
            <a:r>
              <a:rPr lang="ru-RU" sz="29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руководителя на педагогического </a:t>
            </a:r>
            <a:r>
              <a:rPr lang="ru-RU" sz="29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работника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1409700"/>
            <a:ext cx="10713619" cy="4800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latin typeface="Bookman Old Style" panose="02050604050505020204" pitchFamily="18" charset="0"/>
              </a:rPr>
              <a:t>Деятельность классного руководителя заключается в создании условий для </a:t>
            </a:r>
            <a:r>
              <a:rPr lang="ru-RU" dirty="0" smtClean="0">
                <a:latin typeface="Bookman Old Style" panose="02050604050505020204" pitchFamily="18" charset="0"/>
              </a:rPr>
              <a:t>развития личности </a:t>
            </a:r>
            <a:r>
              <a:rPr lang="ru-RU" dirty="0">
                <a:latin typeface="Bookman Old Style" panose="02050604050505020204" pitchFamily="18" charset="0"/>
              </a:rPr>
              <a:t>обучающегося, его успешной социализации, а также в формировании </a:t>
            </a:r>
            <a:r>
              <a:rPr lang="ru-RU" dirty="0" smtClean="0">
                <a:latin typeface="Bookman Old Style" panose="02050604050505020204" pitchFamily="18" charset="0"/>
              </a:rPr>
              <a:t>условий для </a:t>
            </a:r>
            <a:r>
              <a:rPr lang="ru-RU" dirty="0">
                <a:latin typeface="Bookman Old Style" panose="02050604050505020204" pitchFamily="18" charset="0"/>
              </a:rPr>
              <a:t>реализации систематической воспитательной работы в классе</a:t>
            </a:r>
            <a:r>
              <a:rPr lang="ru-RU" dirty="0" smtClean="0">
                <a:latin typeface="Bookman Old Style" panose="02050604050505020204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 smtClean="0">
                <a:latin typeface="Bookman Old Style" panose="02050604050505020204" pitchFamily="18" charset="0"/>
              </a:rPr>
              <a:t>Задачи</a:t>
            </a:r>
            <a:r>
              <a:rPr lang="ru-RU" dirty="0" smtClean="0">
                <a:latin typeface="Bookman Old Style" panose="02050604050505020204" pitchFamily="18" charset="0"/>
              </a:rPr>
              <a:t>:</a:t>
            </a:r>
          </a:p>
          <a:p>
            <a:pPr>
              <a:buFont typeface="Sitka Small" panose="02000505000000020004" pitchFamily="2" charset="0"/>
              <a:buChar char="-"/>
            </a:pPr>
            <a:r>
              <a:rPr lang="ru-RU" dirty="0">
                <a:latin typeface="Bookman Old Style" panose="02050604050505020204" pitchFamily="18" charset="0"/>
              </a:rPr>
              <a:t>защита прав и интересов обучающихся</a:t>
            </a:r>
            <a:r>
              <a:rPr lang="ru-RU" dirty="0" smtClean="0">
                <a:latin typeface="Bookman Old Style" panose="02050604050505020204" pitchFamily="18" charset="0"/>
              </a:rPr>
              <a:t>; </a:t>
            </a:r>
          </a:p>
          <a:p>
            <a:pPr>
              <a:buFont typeface="Sitka Small" panose="02000505000000020004" pitchFamily="2" charset="0"/>
              <a:buChar char="-"/>
            </a:pPr>
            <a:r>
              <a:rPr lang="ru-RU" dirty="0" smtClean="0">
                <a:latin typeface="Bookman Old Style" panose="02050604050505020204" pitchFamily="18" charset="0"/>
              </a:rPr>
              <a:t>создание условий для обеспечения нравственного и психического здоровья  обучающихся, их эмоционального благополучия, формирование стремления к здоровому образу жизни;</a:t>
            </a:r>
          </a:p>
          <a:p>
            <a:pPr>
              <a:buFont typeface="Sitka Small" panose="02000505000000020004" pitchFamily="2" charset="0"/>
              <a:buChar char="-"/>
            </a:pPr>
            <a:r>
              <a:rPr lang="ru-RU" dirty="0" smtClean="0">
                <a:latin typeface="Bookman Old Style" panose="02050604050505020204" pitchFamily="18" charset="0"/>
              </a:rPr>
              <a:t>создание благоприятных условий для раскрытия способностей обучающихся;</a:t>
            </a:r>
          </a:p>
          <a:p>
            <a:pPr>
              <a:buFont typeface="Sitka Small" panose="02000505000000020004" pitchFamily="2" charset="0"/>
              <a:buChar char="-"/>
            </a:pPr>
            <a:r>
              <a:rPr lang="ru-RU" dirty="0" smtClean="0">
                <a:latin typeface="Bookman Old Style" panose="02050604050505020204" pitchFamily="18" charset="0"/>
              </a:rPr>
              <a:t>выявление и поддержка детской одарённости;</a:t>
            </a:r>
          </a:p>
          <a:p>
            <a:pPr>
              <a:buFont typeface="Sitka Small" panose="02000505000000020004" pitchFamily="2" charset="0"/>
              <a:buChar char="-"/>
            </a:pPr>
            <a:r>
              <a:rPr lang="ru-RU" dirty="0" smtClean="0">
                <a:latin typeface="Bookman Old Style" panose="02050604050505020204" pitchFamily="18" charset="0"/>
              </a:rPr>
              <a:t>мотивирование обучающихся на социально значимую, творческую деятельность;</a:t>
            </a:r>
          </a:p>
          <a:p>
            <a:pPr>
              <a:buFont typeface="Sitka Small" panose="02000505000000020004" pitchFamily="2" charset="0"/>
              <a:buChar char="-"/>
            </a:pPr>
            <a:r>
              <a:rPr lang="ru-RU" dirty="0" smtClean="0">
                <a:latin typeface="Bookman Old Style" panose="02050604050505020204" pitchFamily="18" charset="0"/>
              </a:rPr>
              <a:t>формирование </a:t>
            </a:r>
            <a:r>
              <a:rPr lang="ru-RU" dirty="0">
                <a:latin typeface="Bookman Old Style" panose="02050604050505020204" pitchFamily="18" charset="0"/>
              </a:rPr>
              <a:t>и развитие класса, поддержка деятельности детских объединений</a:t>
            </a:r>
            <a:r>
              <a:rPr lang="ru-RU" dirty="0" smtClean="0">
                <a:latin typeface="Bookman Old Style" panose="02050604050505020204" pitchFamily="18" charset="0"/>
              </a:rPr>
              <a:t>, ученического </a:t>
            </a:r>
            <a:r>
              <a:rPr lang="ru-RU" dirty="0">
                <a:latin typeface="Bookman Old Style" panose="02050604050505020204" pitchFamily="18" charset="0"/>
              </a:rPr>
              <a:t>самоуправления</a:t>
            </a:r>
            <a:r>
              <a:rPr lang="ru-RU" dirty="0" smtClean="0">
                <a:latin typeface="Bookman Old Style" panose="02050604050505020204" pitchFamily="18" charset="0"/>
              </a:rPr>
              <a:t>;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44331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3350" y="0"/>
            <a:ext cx="1232535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515" y="182778"/>
            <a:ext cx="11024436" cy="9308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sz="29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Цель, задачи и порядок возложения функций классного </a:t>
            </a:r>
            <a:r>
              <a:rPr lang="ru-RU" sz="29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руководителя на педагогического </a:t>
            </a:r>
            <a:r>
              <a:rPr lang="ru-RU" sz="29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работника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76349" y="1200149"/>
            <a:ext cx="10261183" cy="54197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Задачи: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создание </a:t>
            </a:r>
            <a:r>
              <a:rPr lang="ru-RU" sz="2000" dirty="0">
                <a:solidFill>
                  <a:prstClr val="black"/>
                </a:solidFill>
                <a:latin typeface="Bookman Old Style" panose="02050604050505020204" pitchFamily="18" charset="0"/>
              </a:rPr>
              <a:t>и поддержание благоприятного психологического климата в классе,  развитие коммуникаций обучающихся на основе взаимного уважения;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Bookman Old Style" panose="02050604050505020204" pitchFamily="18" charset="0"/>
              </a:rPr>
              <a:t>реализация индивидуально-личностного подхода во взаимодействии с обучающимися, в том числе с привлечением ресурсов социальных партнеров, а также педагогических работников, обеспечивающих психолого-педагогическое, социально-психологическое и медико-социальное сопровождение;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Bookman Old Style" panose="02050604050505020204" pitchFamily="18" charset="0"/>
              </a:rPr>
              <a:t>взаимодействие с родителями (законными представителями) обучающегося;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Bookman Old Style" panose="02050604050505020204" pitchFamily="18" charset="0"/>
              </a:rPr>
              <a:t>определение и гармонизация образовательных запросов обучающихся, их родителей (законных представителей) по содержанию части учебного плана, формируемой участниками образовательного процесса, а также плана внеурочной деятельности;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Bookman Old Style" panose="02050604050505020204" pitchFamily="18" charset="0"/>
              </a:rPr>
              <a:t>содействие развитию инклюзивных форм образования, в том числе в интересах обучающихся с ограниченными возможностями здоровья.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31466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175" y="85576"/>
            <a:ext cx="11739434" cy="87645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Segoe UI Light" panose="020B0502040204020203" pitchFamily="34" charset="0"/>
              </a:rPr>
              <a:t>Центральная идея в современной ситуации </a:t>
            </a:r>
            <a:endParaRPr lang="ru-RU" sz="3600" b="1" dirty="0">
              <a:solidFill>
                <a:srgbClr val="002060"/>
              </a:solidFill>
              <a:latin typeface="Bookman Old Style" panose="02050604050505020204" pitchFamily="18" charset="0"/>
              <a:cs typeface="Segoe UI Light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7584" y="774358"/>
            <a:ext cx="10515600" cy="1416908"/>
          </a:xfrm>
        </p:spPr>
        <p:txBody>
          <a:bodyPr>
            <a:normAutofit lnSpcReduction="10000"/>
          </a:bodyPr>
          <a:lstStyle/>
          <a:p>
            <a:pPr>
              <a:buFont typeface="Times New Roman" panose="02020603050405020304" pitchFamily="18" charset="0"/>
              <a:buChar char="-"/>
            </a:pPr>
            <a:r>
              <a:rPr lang="ru-RU" sz="24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Детство как социокультурный феномен</a:t>
            </a:r>
          </a:p>
          <a:p>
            <a:pPr>
              <a:buFont typeface="Times New Roman" panose="02020603050405020304" pitchFamily="18" charset="0"/>
              <a:buChar char="-"/>
            </a:pPr>
            <a:r>
              <a:rPr lang="ru-RU" sz="24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Появление новых рисков (угроз): физические, психологические и информационные (насилие, сообщества деструктивного характера и другие)</a:t>
            </a:r>
            <a:endParaRPr lang="ru-RU" sz="24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7584" y="1988059"/>
            <a:ext cx="10515600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Segoe UI Light" panose="020B0502040204020203" pitchFamily="34" charset="0"/>
              </a:rPr>
              <a:t>Особенности текущей ситуации: </a:t>
            </a:r>
          </a:p>
          <a:p>
            <a:pPr marL="342900" indent="-342900"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ru-RU" sz="24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постоянно </a:t>
            </a:r>
            <a:r>
              <a:rPr lang="ru-RU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изменяющаяся структура рынка </a:t>
            </a:r>
            <a:r>
              <a:rPr lang="ru-RU" sz="24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труда </a:t>
            </a:r>
          </a:p>
          <a:p>
            <a:pPr marL="342900" indent="-342900"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ru-RU" sz="24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многообразие </a:t>
            </a:r>
            <a:r>
              <a:rPr lang="ru-RU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информационного </a:t>
            </a:r>
            <a:r>
              <a:rPr lang="ru-RU" sz="24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пространства </a:t>
            </a:r>
          </a:p>
          <a:p>
            <a:pPr marL="342900" indent="-342900"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ru-RU" sz="24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быстрое </a:t>
            </a:r>
            <a:r>
              <a:rPr lang="ru-RU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изменение </a:t>
            </a:r>
            <a:r>
              <a:rPr lang="ru-RU" sz="24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технологий </a:t>
            </a:r>
          </a:p>
          <a:p>
            <a:pPr marL="342900" indent="-342900"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ru-RU" sz="24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креативность </a:t>
            </a:r>
            <a:r>
              <a:rPr lang="ru-RU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– самый востребованный продукт образования, ведущий фактор экономического роста и национальной и личностной </a:t>
            </a:r>
            <a:r>
              <a:rPr lang="ru-RU" sz="24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конкурентоспособности</a:t>
            </a:r>
          </a:p>
          <a:p>
            <a:pPr marL="342900" indent="-342900"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ru-RU" sz="24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ценность </a:t>
            </a:r>
            <a:r>
              <a:rPr lang="ru-RU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самоидентификации </a:t>
            </a:r>
            <a:r>
              <a:rPr lang="ru-RU" sz="24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личности </a:t>
            </a:r>
          </a:p>
          <a:p>
            <a:pPr marL="342900" indent="-342900"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ru-RU" sz="24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необходимость </a:t>
            </a:r>
            <a:r>
              <a:rPr lang="ru-RU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противостояния угрозам личной безопасности (информационной, психологической</a:t>
            </a:r>
            <a:r>
              <a:rPr lang="ru-RU" sz="24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12340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3350" y="0"/>
            <a:ext cx="1232535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997" y="57579"/>
            <a:ext cx="6468221" cy="5460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Функции классного руководителя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5375" y="533523"/>
            <a:ext cx="10904119" cy="170178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Организационно-координирующие. </a:t>
            </a:r>
          </a:p>
          <a:p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Аналитическо-прогностические.</a:t>
            </a:r>
          </a:p>
          <a:p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Коммуникативные. </a:t>
            </a:r>
          </a:p>
          <a:p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Контрольные </a:t>
            </a:r>
            <a:r>
              <a:rPr lang="ru-RU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функции</a:t>
            </a: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54287" y="1804425"/>
            <a:ext cx="99299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Профессионально-педагогическая компетентность классного руководителя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302" y="2234903"/>
            <a:ext cx="6399509" cy="6608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Классный руководитель должен знать.</a:t>
            </a: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Права и обязанности классного </a:t>
            </a:r>
            <a:r>
              <a:rPr lang="ru-R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руководителя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54287" y="2838394"/>
            <a:ext cx="521912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Документация классного руководителя</a:t>
            </a:r>
            <a:endParaRPr lang="ru-RU" sz="2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0947" y="3269281"/>
            <a:ext cx="11564443" cy="3112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план воспитательной работы на текущий учебный (календарный) год (форма плана определяется методическим объединением классных руководителей и утверждается локальным </a:t>
            </a: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актом; </a:t>
            </a: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аналитическая </a:t>
            </a:r>
            <a:r>
              <a:rPr lang="ru-R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справка по реализации воспитательной работы за учебный (календарный) год (форма </a:t>
            </a: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справки </a:t>
            </a:r>
            <a:r>
              <a:rPr lang="ru-R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определяется методическим объединением классных руководителей и утверждается локальным </a:t>
            </a: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актом; </a:t>
            </a: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характеристика </a:t>
            </a:r>
            <a:r>
              <a:rPr lang="ru-R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класса (группы учебного плана); </a:t>
            </a:r>
            <a:endParaRPr lang="ru-RU" sz="2000" dirty="0" smtClean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протоколы </a:t>
            </a:r>
            <a:r>
              <a:rPr lang="ru-R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заседаний родительских собраний; </a:t>
            </a:r>
            <a:endParaRPr lang="ru-RU" sz="2000" dirty="0" smtClean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отчёт </a:t>
            </a:r>
            <a:r>
              <a:rPr lang="ru-R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классного руководителя по итогам учебного или аттестационного периода; </a:t>
            </a:r>
            <a:endParaRPr lang="ru-RU" sz="2000" dirty="0" smtClean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протоколы </a:t>
            </a:r>
            <a:r>
              <a:rPr lang="ru-R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индивидуальных бесед с обучающимися и их родителями (законными п</a:t>
            </a: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редставителями</a:t>
            </a:r>
            <a:r>
              <a:rPr lang="ru-R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8203085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3350" y="0"/>
            <a:ext cx="1232535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527" y="677527"/>
            <a:ext cx="9592678" cy="546070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Функции классного руководителя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3527" y="1654207"/>
            <a:ext cx="10904119" cy="1701789"/>
          </a:xfrm>
        </p:spPr>
        <p:txBody>
          <a:bodyPr>
            <a:normAutofit fontScale="40000" lnSpcReduction="20000"/>
          </a:bodyPr>
          <a:lstStyle/>
          <a:p>
            <a:pPr marL="342900" indent="-342900">
              <a:buFont typeface="Sitka Small" panose="02000505000000020004" pitchFamily="2" charset="0"/>
              <a:buChar char="-"/>
            </a:pPr>
            <a:r>
              <a:rPr lang="ru-RU" sz="51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Организационно-координирующие. </a:t>
            </a:r>
          </a:p>
          <a:p>
            <a:pPr marL="342900" indent="-342900">
              <a:buFont typeface="Sitka Small" panose="02000505000000020004" pitchFamily="2" charset="0"/>
              <a:buChar char="-"/>
            </a:pPr>
            <a:r>
              <a:rPr lang="ru-RU" sz="51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Аналитическо-прогностические.</a:t>
            </a:r>
          </a:p>
          <a:p>
            <a:pPr marL="342900" indent="-342900">
              <a:buFont typeface="Sitka Small" panose="02000505000000020004" pitchFamily="2" charset="0"/>
              <a:buChar char="-"/>
            </a:pPr>
            <a:r>
              <a:rPr lang="ru-RU" sz="51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Коммуникативные. </a:t>
            </a:r>
          </a:p>
          <a:p>
            <a:pPr marL="342900" indent="-342900">
              <a:buFont typeface="Sitka Small" panose="02000505000000020004" pitchFamily="2" charset="0"/>
              <a:buChar char="-"/>
            </a:pPr>
            <a:r>
              <a:rPr lang="ru-RU" sz="51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Контрольные функции.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19249" y="3429000"/>
            <a:ext cx="96650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  <a:t>Профессионально-педагогическая компетентность классного руководителя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33527" y="4652225"/>
            <a:ext cx="9558323" cy="836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70000"/>
              </a:lnSpc>
              <a:spcBef>
                <a:spcPts val="1000"/>
              </a:spcBef>
              <a:buFont typeface="Sitka Small" panose="02000505000000020004" pitchFamily="2" charset="0"/>
              <a:buChar char="-"/>
            </a:pPr>
            <a:r>
              <a:rPr lang="ru-RU" sz="28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Классный руководитель должен знать…</a:t>
            </a:r>
          </a:p>
          <a:p>
            <a:pPr marL="342900" indent="-342900">
              <a:lnSpc>
                <a:spcPct val="70000"/>
              </a:lnSpc>
              <a:spcBef>
                <a:spcPts val="1000"/>
              </a:spcBef>
              <a:buFont typeface="Sitka Small" panose="02000505000000020004" pitchFamily="2" charset="0"/>
              <a:buChar char="-"/>
            </a:pPr>
            <a:r>
              <a:rPr lang="ru-RU" sz="28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Права и обязанности классного руководителя…</a:t>
            </a:r>
            <a:endParaRPr lang="ru-RU" sz="28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32466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18141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8969" y="1435271"/>
            <a:ext cx="11173031" cy="2387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 методических рекомендациях</a:t>
            </a:r>
            <a:br>
              <a:rPr lang="ru-RU" sz="40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по организации деятельности </a:t>
            </a:r>
            <a:br>
              <a:rPr lang="ru-RU" sz="40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классных руководителей</a:t>
            </a:r>
            <a:br>
              <a:rPr lang="ru-RU" sz="40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 образовательных организациях</a:t>
            </a:r>
            <a:endParaRPr lang="ru-RU" sz="4000" b="1" dirty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8969" y="200859"/>
            <a:ext cx="2876819" cy="110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94028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3320"/>
            <a:ext cx="10515600" cy="70579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Общеобязательные нормы (правила) в части обеспечения воспитательного процесса в образовательных организациях закрепляют: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751703"/>
            <a:ext cx="11049000" cy="629370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1.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Конституция Российской Федерации, Конституции и Уставы субъектов Российской Федерации, устанавливающие право каждого гражданина на образование и закрепляющие осуществление процессов воспитания и обучения как предмета совместного ведения с Российской Федерацией </a:t>
            </a:r>
          </a:p>
          <a:p>
            <a:pPr marL="0" indent="0">
              <a:buNone/>
            </a:pP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2. Семейный кодекс Российской Федерации </a:t>
            </a:r>
          </a:p>
          <a:p>
            <a:pPr marL="0" indent="0">
              <a:buNone/>
            </a:pP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3. Федеральный закон от 29 декабря 2012 г. № 273-ФЗ «Об образовании в Российской Федерации»</a:t>
            </a:r>
          </a:p>
          <a:p>
            <a:pPr marL="0" indent="0">
              <a:buNone/>
            </a:pP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4. Федеральный закон от 24 июля 1998 г. № 124-ФЗ «Об основных гарантиях прав ребёнка в Российской Федерации»;</a:t>
            </a:r>
          </a:p>
          <a:p>
            <a:pPr marL="0" indent="0">
              <a:buNone/>
            </a:pP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5. Федеральный закон от 24 июня 1999 г. № 120-ФЗ «Об основах системы профилактики безнадзорности и правонарушений несовершеннолетних»  </a:t>
            </a:r>
          </a:p>
          <a:p>
            <a:pPr marL="0" indent="0">
              <a:buNone/>
            </a:pP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6. Федеральный закон от 29 декабря 2010 г. № 436-ФЗ «О защите детей от информации, причиняющей вред их здоровью и развитию» </a:t>
            </a:r>
          </a:p>
          <a:p>
            <a:pPr marL="0" indent="0">
              <a:buNone/>
            </a:pP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7. Указ Президента Российской Федерации от 7 мая 2012 г. № 597 «О мероприятиях по реализации государственной социальной политики» </a:t>
            </a:r>
          </a:p>
          <a:p>
            <a:pPr marL="0" indent="0">
              <a:buNone/>
            </a:pP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8. Указ Президента Российской Федерации от 7 мая 2018 г. 2018 года № 204 «О национальных целях и стратегических задачах развития Российской Федерации на период до 2024 года» </a:t>
            </a:r>
          </a:p>
          <a:p>
            <a:pPr marL="0" indent="0">
              <a:buNone/>
            </a:pP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9. Распоряжение Правительства Российской Федерации от 29 мая 2015 г. № 996-р «Об утверждении Стратегии развития воспитания в Российской Федерации на период до 2025 года» </a:t>
            </a:r>
          </a:p>
          <a:p>
            <a:pPr marL="0" indent="0">
              <a:buNone/>
            </a:pP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10. Приказы </a:t>
            </a:r>
            <a:r>
              <a:rPr lang="ru-RU" sz="2900" dirty="0" err="1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России от 6 октября 2009 г. № 373 «Об утверждении и введении в действие федерального государственного образовательного стандарта начального общего образования», от 17 декабря 2010 № 1897 «Об утверждении федерального государственного образовательного стандарта основного общего образования», от 17 мая 2012 г. № 413 «Об утверждении федерального государственного образовательного стандарта среднего общего образования» </a:t>
            </a:r>
          </a:p>
          <a:p>
            <a:pPr marL="0" indent="0">
              <a:buNone/>
            </a:pP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11. Приказ </a:t>
            </a:r>
            <a:r>
              <a:rPr lang="ru-RU" sz="2900" dirty="0" err="1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России от 11 мая 2016 г. № 536 «Об утверждении Особенностей режима рабочего времени и времени отдыха педагогических и иных работников организаций, осуществляющих образовательную деятельность». Необходимо рассматривать </a:t>
            </a:r>
            <a:endParaRPr lang="ru-RU" sz="29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934" y="136268"/>
            <a:ext cx="60869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Нормативные документы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7115658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42759" y="224696"/>
            <a:ext cx="11154032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Методические рекомендации органам исполнительной власти субъектов Российской Федерации</a:t>
            </a: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,  </a:t>
            </a:r>
            <a: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осуществляющим государственное управление в сфере образования, </a:t>
            </a: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организации работы педагогических работников, </a:t>
            </a: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осуществляющих </a:t>
            </a:r>
            <a: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классное руководство в общеобразовательных организациях </a:t>
            </a: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Письмо Министерства цифрового развития, связи и массовых коммуникаций Российской Федерации </a:t>
            </a: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от </a:t>
            </a:r>
            <a: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14.05.2020 ЛБ-С-070-12127)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0724" y="2414848"/>
            <a:ext cx="1131055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Перечень документов по вопросам организации деятельности, связанной с классным руководством, </a:t>
            </a:r>
            <a:endParaRPr lang="ru-RU" sz="2800" b="1" dirty="0" smtClean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Sitka Small" panose="02000505000000020004" pitchFamily="2" charset="0"/>
              <a:buChar char="-"/>
            </a:pP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ногоуровневый (например, федеральный, региональный и т.д.) </a:t>
            </a:r>
          </a:p>
          <a:p>
            <a:pPr marL="342900" indent="-342900">
              <a:buFont typeface="Sitka Small" panose="02000505000000020004" pitchFamily="2" charset="0"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содержит 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нормативные акты, регламентирующие процессы воспитания в образовательных организациях в соответствии с приоритетами государственной политики в сфере образования, </a:t>
            </a:r>
            <a:endParaRPr lang="ru-RU" sz="2400" dirty="0" smtClean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Sitka Small" panose="02000505000000020004" pitchFamily="2" charset="0"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включает 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совокупность норм и правил, принятых в соответствии с разграничением полномочий в сфере образования между федеральными органами государственной власти, органами государственной власти субъектов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37989047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7584" y="266701"/>
            <a:ext cx="10515600" cy="659130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В целях организации деятельности, связанной с классным руководством, могут приниматься нормативные правовые акты </a:t>
            </a: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на уровне субъектов Российской Федерации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( в соответствии с целевыми ориентирами федерального уровня при учете организационных и экономических особенностей региональной системы образования</a:t>
            </a:r>
          </a:p>
          <a:p>
            <a:pPr marL="0" indent="0">
              <a:lnSpc>
                <a:spcPct val="120000"/>
              </a:lnSpc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Органы местного самоуправления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, используя свои полномочия в сфере образования, вправе развивать образовательную среду (прежде всего, воспитательной направленности), налаживать сетевое взаимодействие общеобразовательных организаций, обеспечивать межведомственное взаимодействие по актуальным проблемам воспитания подрастающего поколения, разрабатывать специальные меры поддержки семей и детей, меры материального и нематериального стимулирования эффективной работы педагогических работников по классному руководству</a:t>
            </a:r>
          </a:p>
          <a:p>
            <a:pPr marL="0" indent="0">
              <a:lnSpc>
                <a:spcPct val="120000"/>
              </a:lnSpc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Локальные нормативные акты общеобразовательных организаций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включают комплекс документов, регламентирующих содержание и порядок организации воспитательного процесса в общеобразовательной организации, в том числе, в рамках классного руководства как отдельного вида деятельности, конкретизируют их с учётом контекстных при осуществлении воспитания между педагогическими работниками, устанавливают меры стимулирования к осуществлению классного руководства</a:t>
            </a:r>
          </a:p>
        </p:txBody>
      </p:sp>
    </p:spTree>
    <p:extLst>
      <p:ext uri="{BB962C8B-B14F-4D97-AF65-F5344CB8AC3E}">
        <p14:creationId xmlns:p14="http://schemas.microsoft.com/office/powerpoint/2010/main" xmlns="" val="14570640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689318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Цели и принципы деятельности педагогических работников, осуществляющих классное руководство</a:t>
            </a:r>
            <a:endParaRPr lang="ru-RU" sz="3000" b="1" dirty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151" y="1356068"/>
            <a:ext cx="11211697" cy="4830548"/>
          </a:xfrm>
        </p:spPr>
        <p:txBody>
          <a:bodyPr>
            <a:normAutofit fontScale="62500" lnSpcReduction="20000"/>
          </a:bodyPr>
          <a:lstStyle/>
          <a:p>
            <a:pPr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itka Small" panose="02000505000000020004" pitchFamily="2" charset="0"/>
              <a:buChar char="-"/>
            </a:pPr>
            <a:r>
              <a:rPr lang="ru-RU" sz="34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Классное руководство </a:t>
            </a:r>
            <a:r>
              <a:rPr lang="ru-RU" sz="34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-  особый вид педагогической деятельности, направленный, в первую очередь, на решение задач воспитания и социализации обучающихся</a:t>
            </a:r>
          </a:p>
          <a:p>
            <a:pPr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itka Small" panose="02000505000000020004" pitchFamily="2" charset="0"/>
              <a:buChar char="-"/>
            </a:pPr>
            <a:r>
              <a:rPr lang="ru-RU" sz="34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Цели, задачи и принципы определяются базовыми целями и принципами воспитания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социализации и развития личности обучающихся, </a:t>
            </a:r>
            <a:r>
              <a:rPr lang="ru-RU" sz="34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изложены в:</a:t>
            </a:r>
            <a:endParaRPr lang="ru-RU" sz="3400" dirty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ru-RU" sz="900" dirty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447675" indent="-3619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Федеральном законе от 29 декабря 2012 г. № 273-ФЗ </a:t>
            </a:r>
            <a:r>
              <a:rPr lang="ru-RU" sz="34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«</a:t>
            </a:r>
            <a:r>
              <a:rPr lang="ru-RU" sz="3400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Об образовании в Российской Федерации</a:t>
            </a:r>
            <a:r>
              <a:rPr lang="ru-RU" sz="34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»</a:t>
            </a:r>
            <a:endParaRPr lang="ru-RU" sz="3400" dirty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447675" indent="-3619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3400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Указе Президента Российской Федерации от 7 мая 2018 г. № 204 </a:t>
            </a:r>
            <a:r>
              <a:rPr lang="ru-RU" sz="34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«</a:t>
            </a:r>
            <a:r>
              <a:rPr lang="ru-RU" sz="3400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 национальных целях и стратегических задачах развития Российской Федерации на период до 2024 года</a:t>
            </a:r>
            <a:r>
              <a:rPr lang="ru-RU" sz="34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»</a:t>
            </a:r>
            <a:endParaRPr lang="ru-RU" sz="3400" dirty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447675" indent="-3619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3400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Стратегии развития воспитания в Российской Федерации на период до 2025 года, документах, приведённых в </a:t>
            </a:r>
            <a:r>
              <a:rPr lang="ru-RU" sz="34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настоящих </a:t>
            </a:r>
            <a:r>
              <a:rPr lang="ru-RU" sz="3400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методических </a:t>
            </a:r>
            <a:r>
              <a:rPr lang="ru-RU" sz="34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рекомендациях</a:t>
            </a:r>
            <a:endParaRPr lang="ru-RU" sz="3400" dirty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86675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289654"/>
            <a:ext cx="10515600" cy="66460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Основные понятия</a:t>
            </a:r>
            <a:endParaRPr lang="ru-RU" sz="3600" b="1" dirty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024" y="954259"/>
            <a:ext cx="10509165" cy="5644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Под воспитанием </a:t>
            </a: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понимается деятельность, направленная на развитие личности, создание условий для самоопределения и социализации обучающегося на основе социокультурных, духовно-нравственных ценностей и принятых в обществе правил и норм поведения в интересах человека, семьи, общества и государства (</a:t>
            </a:r>
            <a:r>
              <a:rPr lang="ru-RU" sz="2000" i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Пункт 2 статьи 2 Федерального закона от 29 декабря 2012 г. № 273-ФЗ «Об образовании в Российской Федерации»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Воспитательный процесс </a:t>
            </a: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 образовательных организациях осуществляется в целях </a:t>
            </a:r>
            <a:r>
              <a:rPr lang="ru-RU" sz="2000" u="sng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формирования и развития личности в соответствии с семейными и общественными духовно-нравственными и социокультурными ценностями </a:t>
            </a:r>
            <a:r>
              <a:rPr lang="ru-RU" sz="2000" i="1" u="sng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Часть 1 статьи 87 Федерального закона от 29 декабря 2012 г. № 273-ФЗ «Об образовании в Российской Федерации)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Педагогический коллектив </a:t>
            </a: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является основным субъектом, обеспечивающим достижение целей личностного развития и воспитания в рамках реализации образовательных программ конкретной общеобразовательной организации, разработанных в соответствии с требованиями ФГОС общего образования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лючевая роль </a:t>
            </a: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отводится тем, деятельность которых одновременно связана с классным руководством и обеспечением постоянного педагогического сопровождения группы обучающихся, объединённых в одном учебном классе </a:t>
            </a:r>
          </a:p>
          <a:p>
            <a:pPr marL="0" indent="0">
              <a:buNone/>
            </a:pP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92218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958384" cy="100501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Принципы реализации социально-значимых задач и содержания воспитания и успешной </a:t>
            </a:r>
            <a:r>
              <a:rPr lang="ru-RU" sz="24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социализации обучающихся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4059" y="1005016"/>
            <a:ext cx="10515600" cy="558525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Опора на духовно-нравственные ценности народов Российской Федерации, исторические и национально-культурные традиции 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Организация социально открытого пространства духовно-нравственного развития и воспитания личности гражданина России 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Нравственный пример педагогического работника </a:t>
            </a:r>
          </a:p>
          <a:p>
            <a:pPr marL="514350" indent="-514350">
              <a:buAutoNum type="arabicPeriod"/>
            </a:pPr>
            <a:r>
              <a:rPr lang="ru-RU" dirty="0" err="1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Интегративность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программ духовно-нравственного воспитания 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Социальная востребованность воспитания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Поддержка единства, целостности, преемственности и непрерывности воспитания</a:t>
            </a:r>
            <a:endParaRPr lang="ru-RU" dirty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Признание определяющей роли семьи ребёнка и соблюдение прав родителей (законных представителей) несовершеннолетних обучающихся 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Обеспечение защиты прав и соблюдение законных интересов каждого ребёнка, в том числе гарантий доступности ресурсов системы образования 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Кооперация и сотрудничество субъектов системы воспитания (семьи, общества, государства, образовательных и научных организаций)</a:t>
            </a:r>
            <a:endParaRPr lang="ru-RU" dirty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64549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475" y="217777"/>
            <a:ext cx="10515600" cy="598702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Приоритетные задачи деятельности </a:t>
            </a:r>
            <a:r>
              <a:rPr 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педагогических работников, связанной с классным </a:t>
            </a:r>
            <a:r>
              <a:rPr lang="ru-RU" sz="24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руководством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7334" y="816479"/>
            <a:ext cx="1142588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800" u="sng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800" u="sng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благоприятных психолого-педагогических условий </a:t>
            </a:r>
            <a:r>
              <a:rPr lang="ru-RU" sz="1800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 классе путем </a:t>
            </a:r>
            <a:r>
              <a:rPr lang="ru-RU" sz="1800" dirty="0" err="1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гуманизации</a:t>
            </a:r>
            <a:r>
              <a:rPr lang="ru-RU" sz="1800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межличностных отношений, формирования навыков общения обучающихся, детско-взрослого общения, основанного на принципах взаимного уважения и взаимопомощи, ответственности, коллективизма и социальной солидарности, недопустимости любых форм и видов травли, насилия, проявления </a:t>
            </a:r>
            <a:r>
              <a:rPr lang="ru-RU" sz="18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жестокости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</a:t>
            </a:r>
            <a:r>
              <a:rPr lang="ru-RU" sz="1800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. </a:t>
            </a:r>
            <a:r>
              <a:rPr lang="ru-RU" sz="1800" u="sng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Формирование у обучающихся высокого уровня </a:t>
            </a:r>
            <a:r>
              <a:rPr lang="ru-RU" sz="1800" u="sng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духовно-нравственного </a:t>
            </a:r>
            <a:r>
              <a:rPr lang="ru-RU" sz="1800" u="sng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развития</a:t>
            </a:r>
            <a:r>
              <a:rPr lang="ru-RU" sz="1800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, основанного на принятии общечеловеческих и российских традиционных духовных ценностей и практической готовности им </a:t>
            </a:r>
            <a:r>
              <a:rPr lang="ru-RU" sz="18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следовать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3</a:t>
            </a:r>
            <a:r>
              <a:rPr lang="ru-RU" sz="1800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. </a:t>
            </a:r>
            <a:r>
              <a:rPr lang="ru-RU" sz="1800" u="sng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Формирование внутренней позиции личности обучающегося по отношению к негативным явлениям окружающей социальной действительности</a:t>
            </a:r>
            <a:r>
              <a:rPr lang="ru-RU" sz="1800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, в частности, по отношению к </a:t>
            </a:r>
            <a:r>
              <a:rPr lang="ru-RU" sz="1800" dirty="0" err="1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кибербуллингу</a:t>
            </a:r>
            <a:r>
              <a:rPr lang="ru-RU" sz="1800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, деструктивным сетевым сообществам, употреблению различных веществ, способных нанести вред здоровью человека; культу насилия, жестокости и агрессии; обесцениванию жизни человека и др</a:t>
            </a:r>
            <a:r>
              <a:rPr lang="ru-RU" sz="18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4</a:t>
            </a:r>
            <a:r>
              <a:rPr lang="ru-RU" sz="1800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. </a:t>
            </a:r>
            <a:r>
              <a:rPr lang="ru-RU" sz="1800" u="sng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Формирование у обучающихся активной гражданской позиции</a:t>
            </a:r>
            <a:r>
              <a:rPr lang="ru-RU" sz="1800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, чувства ответственности за свою страну, причастности к </a:t>
            </a:r>
            <a:r>
              <a:rPr lang="ru-RU" sz="18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историко-культурной </a:t>
            </a:r>
            <a:r>
              <a:rPr lang="ru-RU" sz="1800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общности российского народа и судьбе России, включая неприятие попыток пересмотра исторических фактов, в частности, событий и итогов второй мировой </a:t>
            </a:r>
            <a:r>
              <a:rPr lang="ru-RU" sz="18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войны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5. </a:t>
            </a:r>
            <a:r>
              <a:rPr lang="ru-RU" sz="1800" u="sng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Формирование способности обучающихся реализовать свой потенциал в условиях современного общества</a:t>
            </a:r>
            <a:r>
              <a:rPr lang="ru-RU" sz="1800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за счёт активной жизненной и </a:t>
            </a:r>
            <a:r>
              <a:rPr lang="ru-RU" sz="18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социальной </a:t>
            </a:r>
            <a:r>
              <a:rPr lang="ru-RU" sz="1800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позиции, использования возможностей волонтёрского движения, детских общественных движений, творческих и научных </a:t>
            </a:r>
            <a:r>
              <a:rPr lang="ru-RU" sz="18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сообществ</a:t>
            </a:r>
            <a:endParaRPr lang="ru-RU" sz="1800" dirty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049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141434"/>
            <a:ext cx="10515600" cy="78924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Изменение приоритетов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1950" y="861937"/>
            <a:ext cx="11509336" cy="16507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Проектирование мотивирующей образовательной среды как необходимого условия "социальной ситуации развития" подрастающего поколения (мотивация как движущий фактор действий). Позитивная мотивация</a:t>
            </a:r>
          </a:p>
          <a:p>
            <a:pPr marL="0" indent="0">
              <a:buNone/>
            </a:pP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1950" y="2512680"/>
            <a:ext cx="11625133" cy="1937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4000" b="1" dirty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  <a:t>Парадигмы воспитания 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Авторитарное, гуманитарное, технократическое, </a:t>
            </a:r>
            <a:r>
              <a:rPr lang="ru-RU" sz="28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природосообразное</a:t>
            </a:r>
            <a:r>
              <a:rPr lang="ru-RU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, коллективистское, индивидуальное выживание в обществе риска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1950" y="4357828"/>
            <a:ext cx="90556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  <a:t>Новые ориентиры воспитания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1950" y="5072754"/>
            <a:ext cx="10689501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Концепция жизненного (личного, профессионального) успеха за счет личных достижений в условиях благоприятствующего социума</a:t>
            </a:r>
          </a:p>
        </p:txBody>
      </p:sp>
    </p:spTree>
    <p:extLst>
      <p:ext uri="{BB962C8B-B14F-4D97-AF65-F5344CB8AC3E}">
        <p14:creationId xmlns:p14="http://schemas.microsoft.com/office/powerpoint/2010/main" xmlns="" val="25223138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21645"/>
            <a:ext cx="11057238" cy="211523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Условиями успешного решения обозначенных задач являются:</a:t>
            </a:r>
            <a:r>
              <a:rPr lang="ru-RU" dirty="0" smtClean="0">
                <a:latin typeface="Bookman Old Style" panose="02050604050505020204" pitchFamily="18" charset="0"/>
              </a:rPr>
              <a:t/>
            </a:r>
            <a:br>
              <a:rPr lang="ru-RU" dirty="0" smtClean="0">
                <a:latin typeface="Bookman Old Style" panose="02050604050505020204" pitchFamily="18" charset="0"/>
              </a:rPr>
            </a:b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10282"/>
            <a:ext cx="10686536" cy="5770604"/>
          </a:xfrm>
        </p:spPr>
        <p:txBody>
          <a:bodyPr>
            <a:normAutofit fontScale="700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ru-RU" dirty="0" smtClean="0"/>
              <a:t>1. </a:t>
            </a:r>
            <a:r>
              <a:rPr lang="ru-RU" u="sng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Выбор эффективных педагогических форм и методов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достижения результатов духовно-нравственного воспитания и развития личности обучающихся на основе опыта и традиций отечественной педагогики, активного освоения успешных современных воспитательных практик, непрерывного развития педагогической компетентности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2. </a:t>
            </a:r>
            <a:r>
              <a:rPr lang="ru-RU" u="sng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Реализация процессов духовно-нравственного воспитания и социализации обучающихся с использованием ресурсов социально-педагогического партнёрства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3. </a:t>
            </a:r>
            <a:r>
              <a:rPr lang="ru-RU" u="sng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Взаимодействие с родителями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(законными представителями) несовершеннолетних обучающихся, повышение их педагогической компетентности, в том числе, в вопросах информационной безопасности детей, методах ограничения доступности </a:t>
            </a:r>
            <a:r>
              <a:rPr lang="ru-RU" dirty="0" err="1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интернет-ресурсов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, содержащих информацию, причиняющую вред здоровью и развитию детей, поддержка семейного воспитания и семейных ценностей, содействие формированию ответственного и заинтересованного отношения семьи к воспитанию детей;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4. </a:t>
            </a:r>
            <a:r>
              <a:rPr lang="ru-RU" u="sng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Обеспечение защиты прав и соблюдения законных интересов каждого ребёнка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 области образования посредством взаимодействия с членами педагогического коллектива общеобразовательной организации, органами социальной защиты, охраны правопорядка и т.д.;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5. </a:t>
            </a:r>
            <a:r>
              <a:rPr lang="ru-RU" u="sng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Участие в организации комплексной поддержки детей, находящихся в трудной жизненной ситуации.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210119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250825"/>
            <a:ext cx="10515600" cy="45865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Направления и содержание деятельности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299" y="823784"/>
            <a:ext cx="11401425" cy="5353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Направленность и содержание приоритетных воспитательных задач, связанных с классным руководством, зависят от контекстных условий деятельности общеобразовательной организации: </a:t>
            </a:r>
          </a:p>
          <a:p>
            <a:pPr>
              <a:buFont typeface="Sitka Small" panose="02000505000000020004" pitchFamily="2" charset="0"/>
              <a:buChar char="-"/>
            </a:pP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э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тнокультурные особенности региона и территории проживания, определяющие социальные нормы и традиции воспитания</a:t>
            </a:r>
          </a:p>
          <a:p>
            <a:pPr>
              <a:buFont typeface="Sitka Small" panose="02000505000000020004" pitchFamily="2" charset="0"/>
              <a:buChar char="-"/>
            </a:pP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характеристики социально-экономической и социокультурной ситуации в конкретной территории (наличие объектов культуры, спорта, дополнительного образования детей, градообразующих предприятий и иных субъектов активной экономической деятельности)</a:t>
            </a: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5723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4465"/>
            <a:ext cx="10515600" cy="45865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Направления и содержание деятельности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753" y="593124"/>
            <a:ext cx="11631826" cy="58653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Классное руководство устанавливается с целью регулирования состава и содержания действий, выполняемых при его осуществлении как конкретного вида дополнительной педагогической деятельности, которую педагогический работник принимает на себя </a:t>
            </a:r>
            <a:r>
              <a:rPr lang="ru-RU" sz="15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добровольно</a:t>
            </a:r>
            <a:r>
              <a:rPr lang="ru-RU" sz="15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на условиях </a:t>
            </a:r>
            <a:r>
              <a:rPr lang="ru-RU" sz="15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дополнительной оплаты и надлежащего юридического оформления</a:t>
            </a:r>
            <a:r>
              <a:rPr lang="ru-RU" sz="15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15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Классное руководство </a:t>
            </a:r>
            <a:r>
              <a:rPr lang="ru-RU" sz="15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не связано с занимаемой педагогическим работником должностью </a:t>
            </a:r>
            <a:r>
              <a:rPr lang="ru-RU" sz="15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и не входит в состав его должностных обязанностей. Оно непосредственно вытекает из сущности, целей, задач,  содержания и специфики реализации классного руководства как вида педагогической деятельности.</a:t>
            </a:r>
          </a:p>
          <a:p>
            <a:pPr marL="0" indent="0">
              <a:buNone/>
            </a:pPr>
            <a:r>
              <a:rPr lang="ru-RU" sz="15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Специфика осуществления классного руководства состоит в том, что воспитательные цели и задачи реализуются соответствующим педагогическим работником как в отношении каждого обучающегося, так и в отношении класса как микросоциума. Необходимо учитывать индивидуальные возрастные и личностные особенности, образовательные запросы, состояние здоровья, семейные и прочие условия жизни обучающихся, а также характеристики класса как уникального ученического сообщества с определёнными межличностными отношениями и групповой динамикой.</a:t>
            </a:r>
          </a:p>
          <a:p>
            <a:pPr marL="0" indent="0">
              <a:buNone/>
            </a:pPr>
            <a:r>
              <a:rPr lang="ru-RU" sz="15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Педагогический работник, осуществляющий классное руководство, </a:t>
            </a:r>
            <a:r>
              <a:rPr lang="ru-RU" sz="15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не является единственным субъектом воспитательной деятельности.</a:t>
            </a:r>
            <a:r>
              <a:rPr lang="ru-RU" sz="15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Поэтому он должен постоянно взаимодействовать с семьями обучающихся, другими педагогическими работниками общеобразовательной организации, взаимодействующими с учениками его класса, а также администрацией общеобразовательной организации.</a:t>
            </a:r>
          </a:p>
          <a:p>
            <a:pPr marL="0" indent="0">
              <a:buNone/>
            </a:pPr>
            <a:r>
              <a:rPr lang="ru-RU" sz="15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Воспитательный процесс и социализация обучающихся осуществляются в открытом социуме, с использованием всех его ресурсов. Поэтому педагогический работник, осуществляющий классное руководство, взаимодействует также с внешними партнёрами, способствующими достижению принятых целей.</a:t>
            </a:r>
          </a:p>
          <a:p>
            <a:pPr marL="0" indent="0">
              <a:buNone/>
            </a:pPr>
            <a:r>
              <a:rPr lang="ru-RU" sz="15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Педагогический работник, о</a:t>
            </a:r>
            <a:r>
              <a:rPr lang="ru-RU" sz="15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существляя классное руководство, </a:t>
            </a:r>
            <a:r>
              <a:rPr lang="ru-RU" sz="15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выполняет широкий спектр обязанностей</a:t>
            </a:r>
            <a:r>
              <a:rPr lang="ru-RU" sz="15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, </a:t>
            </a:r>
            <a:r>
              <a:rPr lang="ru-RU" sz="15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относящихся</a:t>
            </a:r>
            <a:r>
              <a:rPr lang="ru-RU" sz="15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непосредственно </a:t>
            </a:r>
            <a:r>
              <a:rPr lang="ru-RU" sz="15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к педагогической, а не к управленческой деятельности</a:t>
            </a:r>
            <a:r>
              <a:rPr lang="ru-RU" sz="15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15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Действия, относящиеся к </a:t>
            </a:r>
            <a:r>
              <a:rPr lang="ru-RU" sz="1500" u="sng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анализу, планированию, организации, контролю процесса воспитания и социализации</a:t>
            </a:r>
            <a:r>
              <a:rPr lang="ru-RU" sz="15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, координирующие действия являются вспомогательными для достижения педагогических целей и результатов, а не смыслом и главными функциями, связанными с классным руководством.</a:t>
            </a:r>
          </a:p>
        </p:txBody>
      </p:sp>
    </p:spTree>
    <p:extLst>
      <p:ext uri="{BB962C8B-B14F-4D97-AF65-F5344CB8AC3E}">
        <p14:creationId xmlns:p14="http://schemas.microsoft.com/office/powerpoint/2010/main" xmlns="" val="6329472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5292" y="562833"/>
            <a:ext cx="10515600" cy="45865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Инвариантная и вариативная части деятельности по классному руководству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977081"/>
            <a:ext cx="10851292" cy="4028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Инвариантная часть </a:t>
            </a: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соответствует ядру содержания деятельности по классному руководству и охватывает минимально необходимый состав действий по решению базовых – традиционных и актуальных – задач воспитания и социализации обучающихся, независимо от контекстных условий функционирования общеобразовательной организации</a:t>
            </a: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Вариативная часть </a:t>
            </a: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деятельности по классному руководству формируется в зависимости от контекстных условий общеобразовательной организации </a:t>
            </a:r>
          </a:p>
        </p:txBody>
      </p:sp>
    </p:spTree>
    <p:extLst>
      <p:ext uri="{BB962C8B-B14F-4D97-AF65-F5344CB8AC3E}">
        <p14:creationId xmlns:p14="http://schemas.microsoft.com/office/powerpoint/2010/main" xmlns="" val="27171140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854" y="282746"/>
            <a:ext cx="11977816" cy="45865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Инвариантная и вариативная части деятельности </a:t>
            </a:r>
            <a:br>
              <a:rPr 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по классному руководству</a:t>
            </a:r>
            <a:endParaRPr lang="ru-RU" sz="2400" b="1" dirty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832" y="928815"/>
            <a:ext cx="10966621" cy="565939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7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Инвариантная часть 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содержит следующие блоки:</a:t>
            </a:r>
          </a:p>
          <a:p>
            <a:pPr marL="0" indent="0">
              <a:buNone/>
            </a:pP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1. Личностно ориентированная деятельность по воспитанию и социализации обучающихся в классе</a:t>
            </a:r>
          </a:p>
          <a:p>
            <a:pPr marL="0" indent="0">
              <a:buNone/>
            </a:pP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2. Деятельность по воспитанию и социализации обучающихся, осуществляемая с классом как социальной группой</a:t>
            </a:r>
          </a:p>
          <a:p>
            <a:pPr marL="0" indent="0">
              <a:buNone/>
            </a:pP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3. Осуществление воспитательной деятельности во взаимодействии с родителями (законными представителями) несовершеннолетних обучающихся</a:t>
            </a:r>
          </a:p>
          <a:p>
            <a:pPr marL="0" indent="0">
              <a:buNone/>
            </a:pP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4. Осуществление воспитательной деятельности во взаимодействии с педагогическим коллективом</a:t>
            </a:r>
          </a:p>
          <a:p>
            <a:pPr marL="0" indent="0">
              <a:buNone/>
            </a:pP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5. Участие в осуществлении воспитательной деятельности во взаимодействии с социальными партнерами</a:t>
            </a:r>
          </a:p>
          <a:p>
            <a:pPr marL="0" indent="0">
              <a:buNone/>
            </a:pPr>
            <a:r>
              <a:rPr lang="ru-RU" sz="1700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6.  Ведение и составление педагогическими работниками, осуществляющими классное руководство, 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следующей </a:t>
            </a:r>
            <a:r>
              <a:rPr lang="ru-RU" sz="1700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документации: 1) классный журнал (в бумажной форме) в части внесения в него и актуализации списка 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обучающихся; </a:t>
            </a:r>
            <a:r>
              <a:rPr lang="ru-RU" sz="1700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2) план работы в рамках деятельности, связанной с классным руководством, требования к оформлению которого могут быть 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установлены </a:t>
            </a:r>
            <a:endParaRPr lang="ru-RU" sz="1700" dirty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700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 целях недопущения избыточной отчётности педагогических работников руководителям общеобразовательных организации необходимо руководствоваться подразделом «Классное руководство» раздела VIII приложения к письму </a:t>
            </a:r>
            <a:r>
              <a:rPr lang="ru-RU" sz="1700" dirty="0" err="1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1700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России от 21 марта 2017 г. № 08-554 «О принятии мер по устранению избыточной отчётности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Каждый блок инвариантной части деятельности по классному руководству может быть дополнен, акцентирован или скорректирован с учетом контекстных условий </a:t>
            </a:r>
          </a:p>
          <a:p>
            <a:pPr marL="0" indent="0">
              <a:buNone/>
            </a:pP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54335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194" y="0"/>
            <a:ext cx="8981303" cy="6735977"/>
          </a:xfrm>
        </p:spPr>
      </p:pic>
    </p:spTree>
    <p:extLst>
      <p:ext uri="{BB962C8B-B14F-4D97-AF65-F5344CB8AC3E}">
        <p14:creationId xmlns:p14="http://schemas.microsoft.com/office/powerpoint/2010/main" xmlns="" val="32061721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17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468" y="384390"/>
            <a:ext cx="11821298" cy="45865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Вариативная часть деятельности по классному руководству формируется в зависимости от контекстных условий общеобразовательной организации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249" y="1227439"/>
            <a:ext cx="11351739" cy="5082745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ариативность может отражать наличие особых целей и задач духовно-нравственного воспитания обучающихся в общеобразовательных организациях субъекта Российской Федерации, связанных с трансляцией и поддержкой развития национальной культуры, сохранением родного языка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На состав деятельности по классному руководству могут оказать влияние особые характеристики общеобразовательной организации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Так, например, в общеобразовательных организациях с устойчиво низкими результатами обучения и работающими в сложном социальном контексте, непосредственно связанном с классным руководством, могут появиться дополнительные задачи по развитию учебной мотивации у обучающихся, координации работы учителей-предметников, вовлечению семьи в образовательную деятельность обучающихся и т.д.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Вариативная часть может отражаться не только в локальном акте общеобразовательной организации, но и в соглашении о выполнении дополнительной работы конкретным педагогическим работником в связи с классным руководством, если предполагается работа в классе с особыми условиями, например с присутствием детей с ограниченными возможностями здоровья, либо в разновозрастном классе-комплекте и т.д.</a:t>
            </a:r>
          </a:p>
        </p:txBody>
      </p:sp>
    </p:spTree>
    <p:extLst>
      <p:ext uri="{BB962C8B-B14F-4D97-AF65-F5344CB8AC3E}">
        <p14:creationId xmlns:p14="http://schemas.microsoft.com/office/powerpoint/2010/main" xmlns="" val="37821406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470" y="282746"/>
            <a:ext cx="11821298" cy="45865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Формы и методы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9557" y="996779"/>
            <a:ext cx="11351739" cy="5659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 рамках реализации обозначенных задач деятельности по классному руководству, педагогический работник самостоятельно выбирает формы и технологии работы с обучающимися и родителями, в том числе: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индивидуальные </a:t>
            </a: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(беседа, консультация, обмен мнениями, оказание индивидуальной помощи, совместный поиск решения проблемы и др.)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групповые</a:t>
            </a: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(творческие группы, сетевые сообщества, органы самоуправления, проекты, ролевые игры, дебаты и др.)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коллективные (</a:t>
            </a: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классные часы, конкурсы, спектакли, концерты, походы, образовательный туризм, слёты, соревнования, </a:t>
            </a:r>
            <a:r>
              <a:rPr lang="ru-RU" sz="2400" dirty="0" err="1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квесты</a:t>
            </a: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и игры, родительские собрания и др.)</a:t>
            </a:r>
          </a:p>
        </p:txBody>
      </p:sp>
    </p:spTree>
    <p:extLst>
      <p:ext uri="{BB962C8B-B14F-4D97-AF65-F5344CB8AC3E}">
        <p14:creationId xmlns:p14="http://schemas.microsoft.com/office/powerpoint/2010/main" xmlns="" val="40965307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469" y="98854"/>
            <a:ext cx="11821298" cy="45865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Права классного руководителя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129" y="557513"/>
            <a:ext cx="11351739" cy="56593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3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Педагогический работник, осуществляющий классное руководство, с учетом локальных нормативных актов общеобразовательной организации имеет следующие права: </a:t>
            </a:r>
          </a:p>
          <a:p>
            <a:pPr>
              <a:buFontTx/>
              <a:buChar char="-"/>
            </a:pPr>
            <a:r>
              <a:rPr lang="ru-RU" sz="13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самостоятельно определять приоритетные направления, содержание, формы работы и педагогические технологии для осуществления воспитательной деятельности, выбирать и разрабатывать учебно-методические материалы на основе ФГОС общего образования с учетом контекстных условий деятельности </a:t>
            </a:r>
          </a:p>
          <a:p>
            <a:pPr>
              <a:buFontTx/>
              <a:buChar char="-"/>
            </a:pPr>
            <a:r>
              <a:rPr lang="ru-RU" sz="13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вносить на рассмотрение администрации общеобразовательной организации, педагогического совета, органов государственно-общественного управления предложения, касающиеся совершенствования образовательного процесса, условий воспитательной деятельности как от своего имени, так и от имени обучающихся класса, родителей (законных представителей) несовершеннолетних обучающихся </a:t>
            </a:r>
          </a:p>
          <a:p>
            <a:pPr>
              <a:buFontTx/>
              <a:buChar char="-"/>
            </a:pPr>
            <a:r>
              <a:rPr lang="ru-RU" sz="13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участвовать в разработке проектов локальных нормативных актов общеобразовательной организации в части организации воспитательной деятельности в общеобразовательной организации и осуществлении контроля ее качества и эффективности; - самостоятельно планировать и организовывать участие обучающихся в воспитательных мероприятиях </a:t>
            </a:r>
          </a:p>
          <a:p>
            <a:pPr>
              <a:buFontTx/>
              <a:buChar char="-"/>
            </a:pPr>
            <a:r>
              <a:rPr lang="ru-RU" sz="13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использовать (по согласованию с администрацией общеобразовательной организации) инфраструктуру общеобразовательной организации при проведении мероприятий с классом </a:t>
            </a:r>
          </a:p>
          <a:p>
            <a:pPr>
              <a:buFontTx/>
              <a:buChar char="-"/>
            </a:pPr>
            <a:r>
              <a:rPr lang="ru-RU" sz="13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получать своевременную методическую, материально-техническую и иную помощь от руководства и органов государственно-общественного управления общеобразовательной организации для реализации задач по классному руководству </a:t>
            </a:r>
          </a:p>
          <a:p>
            <a:pPr>
              <a:buFontTx/>
              <a:buChar char="-"/>
            </a:pPr>
            <a:r>
              <a:rPr lang="ru-RU" sz="13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приглашать в общеобразовательную организацию родителей (законных представителей) несовершеннолетних обучающихся по вопросам, связанным с осуществлением классного руководства </a:t>
            </a:r>
          </a:p>
          <a:p>
            <a:pPr>
              <a:buFontTx/>
              <a:buChar char="-"/>
            </a:pPr>
            <a:r>
              <a:rPr lang="ru-RU" sz="13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давать обязательные распоряжения обучающимся своего класса при подготовке и проведении воспитательных мероприятий </a:t>
            </a:r>
          </a:p>
          <a:p>
            <a:pPr>
              <a:buFontTx/>
              <a:buChar char="-"/>
            </a:pPr>
            <a:r>
              <a:rPr lang="ru-RU" sz="13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посещать уроки и занятия, проводимые педагогическими работниками (по согласованию), с целью корректировки их взаимодействия с отдельными обучающимися и с коллективом обучающихся класса</a:t>
            </a:r>
          </a:p>
          <a:p>
            <a:pPr>
              <a:buFontTx/>
              <a:buChar char="-"/>
            </a:pPr>
            <a:r>
              <a:rPr lang="ru-RU" sz="13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защищать собственную честь, достоинство и профессиональную репутацию в случае несогласия с оценками деятельности со стороны администрации общеобразовательной организации, родителей (законных представителей) несовершеннолетних обучающихся, других педагогических работников </a:t>
            </a:r>
          </a:p>
          <a:p>
            <a:pPr>
              <a:buFontTx/>
              <a:buChar char="-"/>
            </a:pPr>
            <a:r>
              <a:rPr lang="ru-RU" sz="13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- повышать свою квалификацию в области педагогики и психологии, теории и методики воспитания, организации деятельности, связанной с классным руководством </a:t>
            </a:r>
          </a:p>
        </p:txBody>
      </p:sp>
    </p:spTree>
    <p:extLst>
      <p:ext uri="{BB962C8B-B14F-4D97-AF65-F5344CB8AC3E}">
        <p14:creationId xmlns:p14="http://schemas.microsoft.com/office/powerpoint/2010/main" xmlns="" val="7571685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469" y="216844"/>
            <a:ext cx="11821298" cy="45865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Права классного руководителя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249" y="675503"/>
            <a:ext cx="11351739" cy="5659394"/>
          </a:xfrm>
        </p:spPr>
        <p:txBody>
          <a:bodyPr>
            <a:normAutofit fontScale="92500"/>
          </a:bodyPr>
          <a:lstStyle/>
          <a:p>
            <a:pPr marL="0" indent="85725">
              <a:buNone/>
            </a:pPr>
            <a:r>
              <a:rPr lang="ru-RU" sz="2400" u="sng" dirty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  <a:t>В целях реализации и защиты академических прав и свобод педагогических работников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  <a:t>, осуществляющих классное руководство, предусмотренных частью 3 статьи 47 Федерального закона от 29 декабря 2012 г. № 273-ФЗ «Об образовании в Российской Федерации», а также </a:t>
            </a:r>
            <a:r>
              <a:rPr lang="ru-RU" sz="2400" u="sng" dirty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  <a:t>обеспечения недопустимости неуважительного отношения к чести и достоинству педагогических работников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  <a:t>, реализации возможных способов урегулирования споров между участниками образовательных отношений </a:t>
            </a:r>
            <a:r>
              <a:rPr lang="ru-RU" sz="2400" u="sng" dirty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  <a:t>рекомендуется руководствоваться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  <a:t>, в частности: </a:t>
            </a:r>
            <a:endParaRPr lang="ru-RU" sz="2400" dirty="0" smtClean="0">
              <a:solidFill>
                <a:srgbClr val="002060"/>
              </a:solidFill>
              <a:latin typeface="Bookman Old Style" panose="020506040505050202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  <a:t>письмом 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  <a:t>Минпросвещения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  <a:t> России и Профсоюза от 19 ноября 2019 г. № ВБ-107/08/634 «О примерном положении о комиссии по урегулированию споров между участниками образовательных отношений</a:t>
            </a: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  <a:t>» 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  <a:t>письмом 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  <a:t>Минпросвещения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  <a:t> России и Профсоюза от 20 августа 2019 г. «О примерном положении о нормах профессиональной этики педагогических работников</a:t>
            </a: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  <a:t>» 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  <a:t>письмом 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  <a:t>Минобрнауки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  <a:t> России и Профсоюза от 23 марта 2015 г. № 08-415/124 «О реализации права педагогических работников на дополнительное профессиональное образование»</a:t>
            </a:r>
          </a:p>
        </p:txBody>
      </p:sp>
    </p:spTree>
    <p:extLst>
      <p:ext uri="{BB962C8B-B14F-4D97-AF65-F5344CB8AC3E}">
        <p14:creationId xmlns:p14="http://schemas.microsoft.com/office/powerpoint/2010/main" xmlns="" val="2544888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0" y="279573"/>
            <a:ext cx="11753850" cy="73050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Базовые принципы в воспитательной </a:t>
            </a:r>
            <a:r>
              <a:rPr lang="ru-RU" sz="40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работе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73458"/>
            <a:ext cx="10925432" cy="3191217"/>
          </a:xfrm>
        </p:spPr>
        <p:txBody>
          <a:bodyPr>
            <a:normAutofit fontScale="92500" lnSpcReduction="20000"/>
          </a:bodyPr>
          <a:lstStyle/>
          <a:p>
            <a:pPr>
              <a:buFont typeface="Times New Roman" panose="02020603050405020304" pitchFamily="18" charset="0"/>
              <a:buChar char="-"/>
            </a:pPr>
            <a:r>
              <a:rPr lang="ru-RU" sz="3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Принцип равенства</a:t>
            </a:r>
          </a:p>
          <a:p>
            <a:pPr>
              <a:buFont typeface="Times New Roman" panose="02020603050405020304" pitchFamily="18" charset="0"/>
              <a:buChar char="-"/>
            </a:pPr>
            <a:r>
              <a:rPr lang="ru-RU" sz="3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3000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диалогизма</a:t>
            </a:r>
            <a:endParaRPr lang="ru-RU" sz="3000" dirty="0" smtClean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>
              <a:buFont typeface="Times New Roman" panose="02020603050405020304" pitchFamily="18" charset="0"/>
              <a:buChar char="-"/>
            </a:pPr>
            <a:r>
              <a:rPr lang="ru-RU" sz="3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Принцип сосуществования </a:t>
            </a:r>
          </a:p>
          <a:p>
            <a:pPr>
              <a:buFont typeface="Times New Roman" panose="02020603050405020304" pitchFamily="18" charset="0"/>
              <a:buChar char="-"/>
            </a:pPr>
            <a:r>
              <a:rPr lang="ru-RU" sz="3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Принцип свободы выбора </a:t>
            </a:r>
          </a:p>
          <a:p>
            <a:pPr>
              <a:buFont typeface="Times New Roman" panose="02020603050405020304" pitchFamily="18" charset="0"/>
              <a:buChar char="-"/>
            </a:pPr>
            <a:r>
              <a:rPr lang="ru-RU" sz="3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3000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соразвития</a:t>
            </a:r>
            <a:r>
              <a:rPr lang="ru-RU" sz="3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Times New Roman" panose="02020603050405020304" pitchFamily="18" charset="0"/>
              <a:buChar char="-"/>
            </a:pPr>
            <a:r>
              <a:rPr lang="ru-RU" sz="3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Принцип единства</a:t>
            </a:r>
          </a:p>
          <a:p>
            <a:pPr>
              <a:buFont typeface="Times New Roman" panose="02020603050405020304" pitchFamily="18" charset="0"/>
              <a:buChar char="-"/>
            </a:pPr>
            <a:r>
              <a:rPr lang="ru-RU" sz="3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Принцип понимания и принятия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4325" y="3772930"/>
            <a:ext cx="1124336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  <a:t>Базовые принципы </a:t>
            </a:r>
            <a:r>
              <a:rPr lang="ru-RU" sz="32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  <a:t>деятельности классного руководителя</a:t>
            </a:r>
            <a:endParaRPr lang="ru-RU" sz="3200" b="1" dirty="0">
              <a:solidFill>
                <a:srgbClr val="002060"/>
              </a:solidFill>
              <a:latin typeface="Bookman Old Style" panose="02050604050505020204" pitchFamily="18" charset="0"/>
              <a:ea typeface="+mj-ea"/>
              <a:cs typeface="Times New Roman" panose="02020603050405020304" pitchFamily="18" charset="0"/>
            </a:endParaRPr>
          </a:p>
          <a:p>
            <a:pPr marL="809625" indent="-266700">
              <a:buFont typeface="Times New Roman" panose="02020603050405020304" pitchFamily="18" charset="0"/>
              <a:buChar char="-"/>
            </a:pPr>
            <a:r>
              <a:rPr lang="ru-RU" sz="28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Адресность </a:t>
            </a:r>
          </a:p>
          <a:p>
            <a:pPr marL="809625" indent="-266700">
              <a:buFont typeface="Times New Roman" panose="02020603050405020304" pitchFamily="18" charset="0"/>
              <a:buChar char="-"/>
            </a:pPr>
            <a:r>
              <a:rPr lang="ru-RU" sz="28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Системность </a:t>
            </a:r>
          </a:p>
          <a:p>
            <a:pPr marL="809625" indent="-266700">
              <a:buFont typeface="Times New Roman" panose="02020603050405020304" pitchFamily="18" charset="0"/>
              <a:buChar char="-"/>
            </a:pPr>
            <a:r>
              <a:rPr lang="ru-RU" sz="28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Комплексность </a:t>
            </a:r>
          </a:p>
          <a:p>
            <a:pPr marL="809625" indent="-266700">
              <a:buFont typeface="Times New Roman" panose="02020603050405020304" pitchFamily="18" charset="0"/>
              <a:buChar char="-"/>
            </a:pPr>
            <a:r>
              <a:rPr lang="ru-RU" sz="28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Соответствие форм и содержания</a:t>
            </a:r>
            <a:endParaRPr lang="ru-RU" sz="28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98155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469" y="428367"/>
            <a:ext cx="11821298" cy="45865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Критерии  эффективности </a:t>
            </a:r>
            <a:r>
              <a:rPr lang="ru-RU" sz="2800" b="1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деятельности </a:t>
            </a:r>
            <a:br>
              <a:rPr lang="ru-RU" sz="2800" b="1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2800" b="1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классного </a:t>
            </a:r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руководителя: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028" y="1336717"/>
            <a:ext cx="11351739" cy="565939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комплексность</a:t>
            </a: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как степень охвата в воспитательном процессе направлений, обозначенных в нормативных документах</a:t>
            </a:r>
            <a:endParaRPr lang="ru-RU" sz="2400" dirty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адресность</a:t>
            </a: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как степень учёта в воспитательном процессе возрастных и личностных особенностей детей, характеристик класса</a:t>
            </a:r>
          </a:p>
          <a:p>
            <a:pPr>
              <a:spcAft>
                <a:spcPts val="600"/>
              </a:spcAft>
            </a:pPr>
            <a:r>
              <a:rPr lang="ru-RU" sz="2400" b="1" dirty="0" err="1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инновационность</a:t>
            </a: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как степень использования новой по содержанию и формам подачи информации, личностно значимой для современных обучающихся, интересных для них форм и методов взаимодействия, в том числе, </a:t>
            </a:r>
            <a:r>
              <a:rPr lang="ru-RU" sz="2400" dirty="0" err="1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интернет-ресурсов</a:t>
            </a: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, сетевых сообществ, ведения блогов и т.д.</a:t>
            </a:r>
          </a:p>
          <a:p>
            <a:pPr>
              <a:spcAft>
                <a:spcPts val="6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системность</a:t>
            </a: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как степень </a:t>
            </a:r>
            <a:r>
              <a:rPr lang="ru-RU" sz="2400" dirty="0" err="1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вовлечённости</a:t>
            </a: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в решение воспитательных задач разных субъектов воспитательного процесса</a:t>
            </a:r>
          </a:p>
        </p:txBody>
      </p:sp>
    </p:spTree>
    <p:extLst>
      <p:ext uri="{BB962C8B-B14F-4D97-AF65-F5344CB8AC3E}">
        <p14:creationId xmlns:p14="http://schemas.microsoft.com/office/powerpoint/2010/main" xmlns="" val="17848284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5991" y="337752"/>
            <a:ext cx="11351739" cy="56593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Три уровня конечных результатов в области воспитания и социализации обучающихся, которые могут быть использованы как критерии оценки результатов (эффективности) классного руководства:</a:t>
            </a:r>
          </a:p>
          <a:p>
            <a:pPr marL="0" indent="0">
              <a:buNone/>
            </a:pPr>
            <a:endParaRPr lang="ru-RU" sz="2400" b="1" dirty="0" smtClean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знаний, представлений о системе ценностей гражданина России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 – </a:t>
            </a:r>
            <a:r>
              <a:rPr lang="ru-RU" sz="2400" dirty="0" err="1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позитивной внутренней позиции личности обучающихся в отношении системы ценностей гражданина России;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3 – наличие опыта деятельности на основе системы ценностей гражданина России</a:t>
            </a:r>
          </a:p>
          <a:p>
            <a:pPr marL="0" indent="0">
              <a:buNone/>
            </a:pPr>
            <a:endParaRPr lang="ru-RU" sz="2400" dirty="0" smtClean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Эффективность деятельности по классному руководству повышается по мере продвижения к результатам более высокого уровня</a:t>
            </a:r>
          </a:p>
        </p:txBody>
      </p:sp>
    </p:spTree>
    <p:extLst>
      <p:ext uri="{BB962C8B-B14F-4D97-AF65-F5344CB8AC3E}">
        <p14:creationId xmlns:p14="http://schemas.microsoft.com/office/powerpoint/2010/main" xmlns="" val="379327000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469" y="131805"/>
            <a:ext cx="11821298" cy="45865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Эффективность деятельности классного руководителя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249" y="675503"/>
            <a:ext cx="11351739" cy="565939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ru-RU" sz="2000" u="sng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Оценка деятельности </a:t>
            </a: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педагогических работников, осуществляющих классное руководство, </a:t>
            </a:r>
            <a:r>
              <a:rPr lang="ru-RU" sz="2000" u="sng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позволяет определить направления ее совершенствования </a:t>
            </a: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и поощрить педагогических работников, которые наиболее эффективно осуществляют классное руководство</a:t>
            </a:r>
            <a:endParaRPr lang="ru-RU" sz="2000" dirty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ru-RU" sz="2000" u="sng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Эффективность деятельности </a:t>
            </a: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педагогических работников, осуществляющих классное руководство </a:t>
            </a:r>
            <a:r>
              <a:rPr lang="ru-RU" sz="2000" u="sng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определяется достигаемыми </a:t>
            </a: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за определенный период времени </a:t>
            </a:r>
            <a:r>
              <a:rPr lang="ru-RU" sz="2000" u="sng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конечными результатами деятельности </a:t>
            </a: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и их соответствием ключевым целям воспитания и социализации обучающихся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На основе анализа сложившейся в общеобразовательных организациях практике регулирования деятельности по классному руководству принято использовать две </a:t>
            </a: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группы критериев оценки ее эффективности: </a:t>
            </a:r>
            <a:endParaRPr lang="en-US" sz="2000" b="1" dirty="0" smtClean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Sitka Small" panose="02000505000000020004" pitchFamily="2" charset="0"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критерии оценки процесса деятельности </a:t>
            </a:r>
            <a:r>
              <a:rPr lang="en-US" sz="20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слайд 19)</a:t>
            </a:r>
            <a:endParaRPr lang="en-US" sz="2000" b="1" dirty="0" smtClean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Sitka Small" panose="02000505000000020004" pitchFamily="2" charset="0"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критерии оценки результативности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Этот подход учитывает непосредственную связь между характеристиками воспитательного процесса и его результатами, позволяя вносить изменения в процесс для получения более значимых эффектов в будущем, с учетом </a:t>
            </a:r>
            <a:r>
              <a:rPr lang="ru-RU" sz="2000" dirty="0" err="1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отсроченности</a:t>
            </a: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образовательных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xmlns="" val="29291780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350" y="634313"/>
            <a:ext cx="11821298" cy="45865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Механизмы материального стимулирования педагогических</a:t>
            </a:r>
            <a:br>
              <a:rPr 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работников к осуществлению классного руководства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1893" y="1383957"/>
            <a:ext cx="11351739" cy="483561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Ежемесячные выплаты педагогическим работникам за осуществление</a:t>
            </a:r>
            <a:endParaRPr lang="en-US" sz="2400" dirty="0" smtClean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классного руководства являются обязательным условием возложения на них с их письменного согласия этого дополнительного вида деятельности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 smtClean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Размеры выплат за классное руководство из средств бюджета субъекта Российской Федерации могут устанавливаться нормативным правовым актом субъекта Российской Федерации и учитываться при расчёте финансового норматива в процессе формирования субвенций местным бюджетам на оплату труда в соответствии с пунктом 3 части 1 статьи 8 Федерального закона от 29 декабря 2012 г. № 273-ФЗ «Об образовании в Российской Федерации»</a:t>
            </a:r>
          </a:p>
        </p:txBody>
      </p:sp>
    </p:spTree>
    <p:extLst>
      <p:ext uri="{BB962C8B-B14F-4D97-AF65-F5344CB8AC3E}">
        <p14:creationId xmlns:p14="http://schemas.microsoft.com/office/powerpoint/2010/main" xmlns="" val="14064302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86391"/>
            <a:ext cx="10515600" cy="128521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Актуальные документы</a:t>
            </a: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680" y="1247775"/>
            <a:ext cx="11287897" cy="535305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  <a:spcAft>
                <a:spcPts val="1200"/>
              </a:spcAft>
              <a:buFont typeface="Sitka Small" panose="02000505000000020004" pitchFamily="2" charset="0"/>
              <a:buChar char="-"/>
            </a:pPr>
            <a:r>
              <a:rPr lang="ru-RU" sz="3200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Стратегия развития воспитания в Российской Федерации на период до 2025 года (Распоряжение Правительства Российской Федерации от 29.05.2015 № 996-р</a:t>
            </a:r>
            <a:r>
              <a:rPr lang="ru-RU" sz="32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) </a:t>
            </a:r>
            <a:endParaRPr lang="ru-RU" sz="3200" dirty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1200"/>
              </a:spcAft>
              <a:buFont typeface="Sitka Small" panose="02000505000000020004" pitchFamily="2" charset="0"/>
              <a:buChar char="-"/>
            </a:pPr>
            <a:r>
              <a:rPr lang="ru-RU" sz="3200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Положение об осуществлении функции классного руководителя педагогическими работниками государственных общеобразовательных организаций Санкт-Петербурга (Распоряжение Комитета по образованию Правительства Санкт-Петербурга от 16.07.2019 №2086-р</a:t>
            </a:r>
            <a:r>
              <a:rPr lang="ru-RU" sz="32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)</a:t>
            </a:r>
            <a:endParaRPr lang="ru-RU" sz="3200" dirty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1200"/>
              </a:spcAft>
              <a:buFont typeface="Sitka Small" panose="02000505000000020004" pitchFamily="2" charset="0"/>
              <a:buChar char="-"/>
            </a:pPr>
            <a:r>
              <a:rPr lang="ru-RU" sz="32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Концепция </a:t>
            </a:r>
            <a:r>
              <a:rPr lang="ru-RU" sz="3200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воспитания юных петербуржцев на 2020-2025 годы. «Петербургские перспективы» (Распоряжение Комитета по образованию от 16.01.2020 № 105- р</a:t>
            </a:r>
            <a:r>
              <a:rPr lang="ru-RU" sz="32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)</a:t>
            </a:r>
            <a:endParaRPr lang="ru-RU" sz="3200" dirty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1200"/>
              </a:spcAft>
              <a:buFont typeface="Sitka Small" panose="02000505000000020004" pitchFamily="2" charset="0"/>
              <a:buChar char="-"/>
            </a:pPr>
            <a:r>
              <a:rPr lang="ru-RU" sz="3200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Методические рекомендации органам исполнительной власти субъектов Российской Федерации, осуществляющим государственное управление в сфере образования, по организации работы педагогических работников, осуществляющих классное руководство в общеобразовательных организациях (Письмо Министерства цифрового развития, связи и массовых коммуникаций Российской Федерации от 14.05.2020 ЛБ-С-070-12127)</a:t>
            </a:r>
          </a:p>
          <a:p>
            <a:pPr>
              <a:spcAft>
                <a:spcPts val="1200"/>
              </a:spcAft>
              <a:buFont typeface="Sitka Small" panose="02000505000000020004" pitchFamily="2" charset="0"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92343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7" y="1257645"/>
            <a:ext cx="11477625" cy="91174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Ценностно-смысловые ориентиры</a:t>
            </a:r>
            <a:br>
              <a:rPr lang="ru-RU" sz="36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воспитательной работы (базовые ценности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8540" y="2169385"/>
            <a:ext cx="5598383" cy="4351338"/>
          </a:xfrm>
        </p:spPr>
        <p:txBody>
          <a:bodyPr>
            <a:noAutofit/>
          </a:bodyPr>
          <a:lstStyle/>
          <a:p>
            <a:pPr marL="108000">
              <a:spcBef>
                <a:spcPts val="600"/>
              </a:spcBef>
              <a:buFont typeface="Sitka Small" panose="02000505000000020004" pitchFamily="2" charset="0"/>
              <a:buChar char="-"/>
            </a:pP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Патриотизм</a:t>
            </a:r>
          </a:p>
          <a:p>
            <a:pPr marL="108000">
              <a:spcBef>
                <a:spcPts val="600"/>
              </a:spcBef>
              <a:buFont typeface="Sitka Small" panose="02000505000000020004" pitchFamily="2" charset="0"/>
              <a:buChar char="-"/>
            </a:pP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Социальная солидарность</a:t>
            </a:r>
          </a:p>
          <a:p>
            <a:pPr marL="108000">
              <a:spcBef>
                <a:spcPts val="600"/>
              </a:spcBef>
              <a:buFont typeface="Sitka Small" panose="02000505000000020004" pitchFamily="2" charset="0"/>
              <a:buChar char="-"/>
            </a:pP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Гражданственность</a:t>
            </a:r>
          </a:p>
          <a:p>
            <a:pPr marL="108000">
              <a:spcBef>
                <a:spcPts val="600"/>
              </a:spcBef>
              <a:buFont typeface="Sitka Small" panose="02000505000000020004" pitchFamily="2" charset="0"/>
              <a:buChar char="-"/>
            </a:pP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Семья (десятилетие детства)</a:t>
            </a:r>
          </a:p>
          <a:p>
            <a:pPr marL="108000">
              <a:spcBef>
                <a:spcPts val="600"/>
              </a:spcBef>
              <a:buFont typeface="Sitka Small" panose="02000505000000020004" pitchFamily="2" charset="0"/>
              <a:buChar char="-"/>
            </a:pP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Здоровье</a:t>
            </a:r>
          </a:p>
          <a:p>
            <a:pPr marL="108000">
              <a:spcBef>
                <a:spcPts val="600"/>
              </a:spcBef>
              <a:buFont typeface="Sitka Small" panose="02000505000000020004" pitchFamily="2" charset="0"/>
              <a:buChar char="-"/>
            </a:pP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Труд и творчество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55569" y="2169385"/>
            <a:ext cx="5957889" cy="27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-228600">
              <a:lnSpc>
                <a:spcPct val="90000"/>
              </a:lnSpc>
              <a:spcBef>
                <a:spcPts val="600"/>
              </a:spcBef>
              <a:buFont typeface="Sitka Small" panose="02000505000000020004" pitchFamily="2" charset="0"/>
              <a:buChar char="-"/>
            </a:pPr>
            <a:r>
              <a:rPr lang="ru-RU" sz="28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Наука</a:t>
            </a:r>
            <a:endParaRPr lang="ru-RU" sz="28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108000" indent="-228600">
              <a:lnSpc>
                <a:spcPct val="90000"/>
              </a:lnSpc>
              <a:spcBef>
                <a:spcPts val="600"/>
              </a:spcBef>
              <a:buFont typeface="Sitka Small" panose="02000505000000020004" pitchFamily="2" charset="0"/>
              <a:buChar char="-"/>
            </a:pPr>
            <a:r>
              <a:rPr lang="ru-RU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Традиционные религии </a:t>
            </a:r>
            <a:r>
              <a:rPr lang="ru-RU" sz="28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России</a:t>
            </a:r>
            <a:endParaRPr lang="ru-RU" sz="28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108000" indent="-228600">
              <a:lnSpc>
                <a:spcPct val="90000"/>
              </a:lnSpc>
              <a:spcBef>
                <a:spcPts val="600"/>
              </a:spcBef>
              <a:buFont typeface="Sitka Small" panose="02000505000000020004" pitchFamily="2" charset="0"/>
              <a:buChar char="-"/>
            </a:pPr>
            <a:r>
              <a:rPr lang="ru-RU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Искусство и </a:t>
            </a:r>
            <a:r>
              <a:rPr lang="ru-RU" sz="28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литература</a:t>
            </a:r>
            <a:endParaRPr lang="ru-RU" sz="28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108000" indent="-228600">
              <a:lnSpc>
                <a:spcPct val="90000"/>
              </a:lnSpc>
              <a:spcBef>
                <a:spcPts val="600"/>
              </a:spcBef>
              <a:buFont typeface="Sitka Small" panose="02000505000000020004" pitchFamily="2" charset="0"/>
              <a:buChar char="-"/>
            </a:pPr>
            <a:r>
              <a:rPr lang="ru-RU" sz="28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Природа</a:t>
            </a:r>
            <a:endParaRPr lang="ru-RU" sz="28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108000" indent="-228600">
              <a:lnSpc>
                <a:spcPct val="90000"/>
              </a:lnSpc>
              <a:spcBef>
                <a:spcPts val="600"/>
              </a:spcBef>
              <a:buFont typeface="Sitka Small" panose="02000505000000020004" pitchFamily="2" charset="0"/>
              <a:buChar char="-"/>
            </a:pPr>
            <a:r>
              <a:rPr lang="ru-RU" sz="28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Человечество</a:t>
            </a:r>
            <a:endParaRPr lang="ru-RU" sz="28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8196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3433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4042" y="-33254"/>
            <a:ext cx="3079407" cy="66460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Условия</a:t>
            </a:r>
            <a:endParaRPr lang="ru-RU" sz="3600" b="1" dirty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9105" y="502847"/>
            <a:ext cx="10515600" cy="3009985"/>
          </a:xfrm>
        </p:spPr>
        <p:txBody>
          <a:bodyPr>
            <a:normAutofit/>
          </a:bodyPr>
          <a:lstStyle/>
          <a:p>
            <a:pPr>
              <a:buFont typeface="Sitka Small" panose="02000505000000020004" pitchFamily="2" charset="0"/>
              <a:buChar char="-"/>
            </a:pPr>
            <a:r>
              <a:rPr lang="ru-RU" sz="24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Историко-культурный потенциал города</a:t>
            </a:r>
          </a:p>
          <a:p>
            <a:pPr>
              <a:buFont typeface="Sitka Small" panose="02000505000000020004" pitchFamily="2" charset="0"/>
              <a:buChar char="-"/>
            </a:pPr>
            <a:r>
              <a:rPr lang="ru-RU" sz="24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Современная образовательная среда</a:t>
            </a:r>
          </a:p>
          <a:p>
            <a:pPr>
              <a:buFont typeface="Sitka Small" panose="02000505000000020004" pitchFamily="2" charset="0"/>
              <a:buChar char="-"/>
            </a:pPr>
            <a:r>
              <a:rPr lang="ru-RU" sz="24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Система дополнительного образования детей</a:t>
            </a:r>
          </a:p>
          <a:p>
            <a:pPr>
              <a:buFont typeface="Sitka Small" panose="02000505000000020004" pitchFamily="2" charset="0"/>
              <a:buChar char="-"/>
            </a:pPr>
            <a:r>
              <a:rPr lang="ru-RU" sz="24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Деятельность детских общественных объединений (РДШ) и преемственность через направления деятельности</a:t>
            </a:r>
          </a:p>
          <a:p>
            <a:pPr>
              <a:buFont typeface="Sitka Small" panose="02000505000000020004" pitchFamily="2" charset="0"/>
              <a:buChar char="-"/>
            </a:pPr>
            <a:r>
              <a:rPr lang="ru-RU" sz="24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Национальный проект «Образование»</a:t>
            </a:r>
            <a:endParaRPr lang="ru-RU" sz="24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89105" y="3103257"/>
            <a:ext cx="971241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  <a:t>Основные смысловые линии </a:t>
            </a:r>
            <a:endParaRPr lang="ru-RU" sz="3200" b="1" dirty="0" smtClean="0">
              <a:solidFill>
                <a:srgbClr val="002060"/>
              </a:solidFill>
              <a:latin typeface="Bookman Old Style" panose="02050604050505020204" pitchFamily="18" charset="0"/>
              <a:ea typeface="+mj-ea"/>
              <a:cs typeface="Times New Roman" panose="02020603050405020304" pitchFamily="18" charset="0"/>
            </a:endParaRPr>
          </a:p>
          <a:p>
            <a:pPr marL="457200" indent="-457200">
              <a:buFont typeface="Sitka Small" panose="02000505000000020004" pitchFamily="2" charset="0"/>
              <a:buChar char="-"/>
            </a:pPr>
            <a:r>
              <a:rPr lang="ru-RU" sz="2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Качество (процесс и результат</a:t>
            </a:r>
            <a:r>
              <a:rPr lang="ru-RU" sz="26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) </a:t>
            </a:r>
            <a:endParaRPr lang="ru-RU" sz="26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Sitka Small" panose="02000505000000020004" pitchFamily="2" charset="0"/>
              <a:buChar char="-"/>
            </a:pPr>
            <a:r>
              <a:rPr lang="ru-RU" sz="2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Безопасность в широком понимании (личная, информационная, антитеррористическая и т.д</a:t>
            </a:r>
            <a:r>
              <a:rPr lang="ru-RU" sz="26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.)</a:t>
            </a:r>
          </a:p>
          <a:p>
            <a:pPr marL="457200" indent="-457200">
              <a:buFont typeface="Sitka Small" panose="02000505000000020004" pitchFamily="2" charset="0"/>
              <a:buChar char="-"/>
            </a:pPr>
            <a:r>
              <a:rPr lang="ru-RU" sz="26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Профилактика </a:t>
            </a:r>
            <a:r>
              <a:rPr lang="ru-RU" sz="2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в широком </a:t>
            </a:r>
            <a:r>
              <a:rPr lang="ru-RU" sz="26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понимании </a:t>
            </a:r>
            <a:endParaRPr lang="ru-RU" sz="26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Sitka Small" panose="02000505000000020004" pitchFamily="2" charset="0"/>
              <a:buChar char="-"/>
            </a:pPr>
            <a:r>
              <a:rPr lang="ru-RU" sz="2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Взаимодействие в </a:t>
            </a:r>
            <a:r>
              <a:rPr lang="ru-RU" sz="26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системе </a:t>
            </a:r>
          </a:p>
          <a:p>
            <a:pPr marL="457200" indent="-457200">
              <a:buFont typeface="Sitka Small" panose="02000505000000020004" pitchFamily="2" charset="0"/>
              <a:buChar char="-"/>
            </a:pPr>
            <a:r>
              <a:rPr lang="ru-RU" sz="26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Мотивация </a:t>
            </a:r>
            <a:r>
              <a:rPr lang="ru-RU" sz="2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(для всех участников</a:t>
            </a:r>
            <a:r>
              <a:rPr lang="ru-RU" sz="26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)</a:t>
            </a:r>
            <a:endParaRPr lang="ru-RU" sz="26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7509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18141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3875" y="1692446"/>
            <a:ext cx="11882098" cy="2387600"/>
          </a:xfrm>
        </p:spPr>
        <p:txBody>
          <a:bodyPr>
            <a:noAutofit/>
          </a:bodyPr>
          <a:lstStyle/>
          <a:p>
            <a:r>
              <a:rPr lang="ru-RU" sz="4700" b="1" dirty="0" smtClean="0">
                <a:latin typeface="Bookman Old Style" panose="02050604050505020204" pitchFamily="18" charset="0"/>
              </a:rPr>
              <a:t/>
            </a:r>
            <a:br>
              <a:rPr lang="ru-RU" sz="4700" b="1" dirty="0" smtClean="0">
                <a:latin typeface="Bookman Old Style" panose="02050604050505020204" pitchFamily="18" charset="0"/>
              </a:rPr>
            </a:br>
            <a:r>
              <a:rPr lang="ru-RU" sz="4700" b="1" dirty="0">
                <a:latin typeface="Bookman Old Style" panose="02050604050505020204" pitchFamily="18" charset="0"/>
              </a:rPr>
              <a:t/>
            </a:r>
            <a:br>
              <a:rPr lang="ru-RU" sz="4700" b="1" dirty="0">
                <a:latin typeface="Bookman Old Style" panose="02050604050505020204" pitchFamily="18" charset="0"/>
              </a:rPr>
            </a:br>
            <a:r>
              <a:rPr lang="ru-RU" sz="4700" b="1" dirty="0" smtClean="0">
                <a:latin typeface="Bookman Old Style" panose="02050604050505020204" pitchFamily="18" charset="0"/>
              </a:rPr>
              <a:t/>
            </a:r>
            <a:br>
              <a:rPr lang="ru-RU" sz="4700" b="1" dirty="0" smtClean="0">
                <a:latin typeface="Bookman Old Style" panose="02050604050505020204" pitchFamily="18" charset="0"/>
              </a:rPr>
            </a:br>
            <a:r>
              <a:rPr lang="ru-RU" sz="4700" b="1" dirty="0" smtClean="0">
                <a:latin typeface="Bookman Old Style" panose="02050604050505020204" pitchFamily="18" charset="0"/>
              </a:rPr>
              <a:t/>
            </a:r>
            <a:br>
              <a:rPr lang="ru-RU" sz="4700" b="1" dirty="0" smtClean="0">
                <a:latin typeface="Bookman Old Style" panose="02050604050505020204" pitchFamily="18" charset="0"/>
              </a:rPr>
            </a:br>
            <a:r>
              <a:rPr lang="ru-RU" sz="47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 рабочей программе воспитания </a:t>
            </a:r>
            <a:br>
              <a:rPr lang="ru-RU" sz="47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endParaRPr lang="ru-RU" sz="4700" b="1" dirty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8969" y="200859"/>
            <a:ext cx="2876819" cy="110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12532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1111</TotalTime>
  <Words>5395</Words>
  <Application>Microsoft Office PowerPoint</Application>
  <PresentationFormat>Произвольный</PresentationFormat>
  <Paragraphs>418</Paragraphs>
  <Slides>64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65" baseType="lpstr">
      <vt:lpstr>Тема Office</vt:lpstr>
      <vt:lpstr>    О задачах воспитания,  рабочей программе воспитания,  положении, методических рекомендациях по организации деятельности  классных руководителей в образовательных организациях</vt:lpstr>
      <vt:lpstr>    О задачах воспитания  </vt:lpstr>
      <vt:lpstr>Нормативно-правовая база</vt:lpstr>
      <vt:lpstr>Центральная идея в современной ситуации </vt:lpstr>
      <vt:lpstr>Изменение приоритетов </vt:lpstr>
      <vt:lpstr>Базовые принципы в воспитательной работе </vt:lpstr>
      <vt:lpstr>Ценностно-смысловые ориентиры воспитательной работы (базовые ценности) </vt:lpstr>
      <vt:lpstr>Условия</vt:lpstr>
      <vt:lpstr>    О рабочей программе воспитания  </vt:lpstr>
      <vt:lpstr>Поправки к Федеральному закону № 273  «Об образовании в Российской Федерации»  по вопросам воспитания обучающихся  </vt:lpstr>
      <vt:lpstr>Не позднее 1 сентября 2021 года в каждой образовательной организации РФ должна быть разработана рабочая программа воспитания как обязательный компонент реализуемой образовательной программы</vt:lpstr>
      <vt:lpstr>   Основой для разработки рабочей программы воспитания в образовательной организации является  примерная программа воспитания, разработанная сотрудниками Института стратегии развития образования РАО  (утвержденная на заседании Федерального учебно-методического объединения по общему образованию 2 июня 2020 года) </vt:lpstr>
      <vt:lpstr>Слайд 13</vt:lpstr>
      <vt:lpstr>Слайд 14</vt:lpstr>
      <vt:lpstr>Нормативные документы</vt:lpstr>
      <vt:lpstr>Слайд 16</vt:lpstr>
      <vt:lpstr>Слайд 17</vt:lpstr>
      <vt:lpstr>Слайд 18</vt:lpstr>
      <vt:lpstr>Слайд 19</vt:lpstr>
      <vt:lpstr>Слайд 20</vt:lpstr>
      <vt:lpstr>Слайд 21</vt:lpstr>
      <vt:lpstr>Целостность программы обеспечивается содержанием основных разделов рабочих программ воспитания, создаваемых на основе примерной</vt:lpstr>
      <vt:lpstr>Слайд 23</vt:lpstr>
      <vt:lpstr>Слайд 24</vt:lpstr>
      <vt:lpstr>Слайд 25</vt:lpstr>
      <vt:lpstr>Слайд 26</vt:lpstr>
      <vt:lpstr>Слайд 27</vt:lpstr>
      <vt:lpstr>Слайд 28</vt:lpstr>
      <vt:lpstr>Особенности примерной программы </vt:lpstr>
      <vt:lpstr> Как работает конструктор рабочих программ? </vt:lpstr>
      <vt:lpstr>Вставляем в текст своей программы те способы работы, которыми мы пользуемся</vt:lpstr>
      <vt:lpstr>Слайд 32</vt:lpstr>
      <vt:lpstr>Риски  разработки и внедрения программы воспитания</vt:lpstr>
      <vt:lpstr>   О положении о деятельности  классных руководителей в образовательных организациях</vt:lpstr>
      <vt:lpstr>Распоряжение Комитета по образованию </vt:lpstr>
      <vt:lpstr>Деятельность классного руководителя, осуществляется в соответствии: </vt:lpstr>
      <vt:lpstr>Основные понятия положения:</vt:lpstr>
      <vt:lpstr> Цель, задачи и порядок возложения функций классного руководителя на педагогического работника</vt:lpstr>
      <vt:lpstr> Цель, задачи и порядок возложения функций классного руководителя на педагогического работника</vt:lpstr>
      <vt:lpstr> Функции классного руководителя</vt:lpstr>
      <vt:lpstr> Функции классного руководителя</vt:lpstr>
      <vt:lpstr>    О методических рекомендациях по организации деятельности  классных руководителей в образовательных организациях</vt:lpstr>
      <vt:lpstr>Общеобязательные нормы (правила) в части обеспечения воспитательного процесса в образовательных организациях закрепляют:</vt:lpstr>
      <vt:lpstr>Слайд 44</vt:lpstr>
      <vt:lpstr>Слайд 45</vt:lpstr>
      <vt:lpstr>Цели и принципы деятельности педагогических работников, осуществляющих классное руководство</vt:lpstr>
      <vt:lpstr>Основные понятия</vt:lpstr>
      <vt:lpstr>Принципы реализации социально-значимых задач и содержания воспитания и успешной социализации обучающихся</vt:lpstr>
      <vt:lpstr>Приоритетные задачи деятельности педагогических работников, связанной с классным руководством</vt:lpstr>
      <vt:lpstr> Условиями успешного решения обозначенных задач являются: </vt:lpstr>
      <vt:lpstr>Направления и содержание деятельности</vt:lpstr>
      <vt:lpstr>Направления и содержание деятельности</vt:lpstr>
      <vt:lpstr>Инвариантная и вариативная части деятельности по классному руководству</vt:lpstr>
      <vt:lpstr>Инвариантная и вариативная части деятельности  по классному руководству</vt:lpstr>
      <vt:lpstr>Слайд 55</vt:lpstr>
      <vt:lpstr>Вариативная часть деятельности по классному руководству формируется в зависимости от контекстных условий общеобразовательной организации </vt:lpstr>
      <vt:lpstr>Формы и методы работы</vt:lpstr>
      <vt:lpstr>Права классного руководителя</vt:lpstr>
      <vt:lpstr>Права классного руководителя</vt:lpstr>
      <vt:lpstr>Критерии  эффективности деятельности  классного руководителя:</vt:lpstr>
      <vt:lpstr>Слайд 61</vt:lpstr>
      <vt:lpstr>Эффективность деятельности классного руководителя</vt:lpstr>
      <vt:lpstr>Механизмы материального стимулирования педагогических работников к осуществлению классного руководства</vt:lpstr>
      <vt:lpstr>Актуальные документы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Иванова Елена Тасолтановна</dc:creator>
  <cp:lastModifiedBy>Админ</cp:lastModifiedBy>
  <cp:revision>119</cp:revision>
  <cp:lastPrinted>2020-09-15T11:27:10Z</cp:lastPrinted>
  <dcterms:created xsi:type="dcterms:W3CDTF">2020-09-15T07:40:32Z</dcterms:created>
  <dcterms:modified xsi:type="dcterms:W3CDTF">2020-12-03T07:25:32Z</dcterms:modified>
</cp:coreProperties>
</file>